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4" r:id="rId5"/>
    <p:sldId id="256" r:id="rId6"/>
    <p:sldId id="257" r:id="rId7"/>
    <p:sldId id="259" r:id="rId8"/>
    <p:sldId id="258" r:id="rId9"/>
    <p:sldId id="260" r:id="rId10"/>
    <p:sldId id="285" r:id="rId11"/>
    <p:sldId id="283" r:id="rId12"/>
    <p:sldId id="288" r:id="rId13"/>
    <p:sldId id="261" r:id="rId14"/>
    <p:sldId id="262" r:id="rId15"/>
    <p:sldId id="263" r:id="rId16"/>
    <p:sldId id="264" r:id="rId17"/>
    <p:sldId id="291" r:id="rId18"/>
    <p:sldId id="277" r:id="rId19"/>
    <p:sldId id="276" r:id="rId20"/>
    <p:sldId id="278" r:id="rId21"/>
    <p:sldId id="265" r:id="rId22"/>
    <p:sldId id="266" r:id="rId23"/>
    <p:sldId id="267" r:id="rId24"/>
    <p:sldId id="269" r:id="rId25"/>
    <p:sldId id="271" r:id="rId26"/>
    <p:sldId id="290" r:id="rId27"/>
    <p:sldId id="273" r:id="rId28"/>
    <p:sldId id="279" r:id="rId29"/>
    <p:sldId id="284" r:id="rId30"/>
    <p:sldId id="292" r:id="rId31"/>
    <p:sldId id="297" r:id="rId32"/>
    <p:sldId id="298" r:id="rId33"/>
    <p:sldId id="299" r:id="rId34"/>
    <p:sldId id="293" r:id="rId35"/>
    <p:sldId id="300" r:id="rId36"/>
    <p:sldId id="295" r:id="rId37"/>
    <p:sldId id="296" r:id="rId38"/>
    <p:sldId id="294" r:id="rId39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660"/>
  </p:normalViewPr>
  <p:slideViewPr>
    <p:cSldViewPr snapToGrid="0">
      <p:cViewPr>
        <p:scale>
          <a:sx n="125" d="100"/>
          <a:sy n="125" d="100"/>
        </p:scale>
        <p:origin x="-180" y="-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6E0D550-24DF-8277-1DCB-3242C5A0D4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64031837-A961-28AD-4537-DF8169B88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60464A0D-0E6D-F7A2-725F-C27D22FC5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E54D8-3008-44D4-86DA-543BA0473A5D}" type="datetimeFigureOut">
              <a:rPr lang="lt-LT" smtClean="0"/>
              <a:t>2025-01-31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4D2E867-43AC-96A1-69CB-0CC2517EE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B60C38B3-EF25-4431-30D5-8E126D407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C6FD0-8345-4341-B851-CA0A3A0E516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90984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D10665E-5EA1-97FF-9AD7-78A8DDC1B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C24EF593-BEA7-02F3-C0B1-DF0756928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F4540249-F54F-187D-CCAE-8EB10256E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E54D8-3008-44D4-86DA-543BA0473A5D}" type="datetimeFigureOut">
              <a:rPr lang="lt-LT" smtClean="0"/>
              <a:t>2025-01-31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6A5753C7-6EB9-7E30-4FAD-4CA78D4CB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3389BD34-65D4-893B-9F9F-918805F92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C6FD0-8345-4341-B851-CA0A3A0E516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71545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4DB8D382-2CC6-A685-EF6F-C9C17082C3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8436981E-506E-6286-0AC6-C5BC4E28C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11D2B30B-C543-572B-DE59-7D24736B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E54D8-3008-44D4-86DA-543BA0473A5D}" type="datetimeFigureOut">
              <a:rPr lang="lt-LT" smtClean="0"/>
              <a:t>2025-01-31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5FD083C7-D815-51D9-5AA3-FACB6D7A7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F5B30F1D-9264-F295-24CD-12CA88E6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C6FD0-8345-4341-B851-CA0A3A0E516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40116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3985044-0FC6-D728-FA91-EC0E89EA2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92E08149-72D2-8836-CAEF-1FF2DB6D8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89FAF303-4F28-BE02-A476-A9B92E2DC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E54D8-3008-44D4-86DA-543BA0473A5D}" type="datetimeFigureOut">
              <a:rPr lang="lt-LT" smtClean="0"/>
              <a:t>2025-01-31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63A66922-28AB-DEB6-74D2-0DA437346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26B2CEB1-1EBB-A6F4-B997-5361A82DF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C6FD0-8345-4341-B851-CA0A3A0E516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08604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CFC63BC-567E-3953-6EED-0B7BD776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762DF5BD-CB61-CBCB-435C-4220258EA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C109316A-3DD3-5040-4D23-F998FD37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E54D8-3008-44D4-86DA-543BA0473A5D}" type="datetimeFigureOut">
              <a:rPr lang="lt-LT" smtClean="0"/>
              <a:t>2025-01-31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DC0DE25B-7E35-1E67-679D-999ECF50C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FAAA9843-1DBE-E1E3-CBE8-0C3EEE728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C6FD0-8345-4341-B851-CA0A3A0E516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65285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60B2739-F37B-E830-380F-4AC427B15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2C91A18E-B6DF-7BB5-D2BD-533CD62FB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73F6B2CD-5C55-2C5E-6A47-2EBF63DFB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B0AF813E-5DC6-1AB7-8BC4-283EAFD38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E54D8-3008-44D4-86DA-543BA0473A5D}" type="datetimeFigureOut">
              <a:rPr lang="lt-LT" smtClean="0"/>
              <a:t>2025-01-31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F125EB48-42E0-14C8-5943-D5644D71E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DA4F84BB-6B67-F41C-4931-D9728A4F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C6FD0-8345-4341-B851-CA0A3A0E516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6090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FD96ACE-15A7-80F7-6CC3-C9A575770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FA067E8C-166B-E7B5-76FF-79231AF84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1EFC2B7F-509E-09E2-1EF5-687223737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C0B64D3B-0B22-B9C9-1948-5EFC1F7D5F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942640DF-F9E5-8441-09DA-09C13B13A2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2755FBE3-F06D-BCB9-DD30-96B551478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E54D8-3008-44D4-86DA-543BA0473A5D}" type="datetimeFigureOut">
              <a:rPr lang="lt-LT" smtClean="0"/>
              <a:t>2025-01-31</a:t>
            </a:fld>
            <a:endParaRPr lang="lt-LT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8A086D4C-2D6C-8B17-9280-24D8FBAF4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56EF1E37-9E37-4065-4650-5C115B5BA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C6FD0-8345-4341-B851-CA0A3A0E516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06441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A207B11-B273-0BD2-395F-E64E6ED5A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0871CE2F-8578-4EF5-FA11-402AE2082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E54D8-3008-44D4-86DA-543BA0473A5D}" type="datetimeFigureOut">
              <a:rPr lang="lt-LT" smtClean="0"/>
              <a:t>2025-01-31</a:t>
            </a:fld>
            <a:endParaRPr lang="lt-LT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CE78A9BE-E004-574A-E4E3-75662DB15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D584DC86-AECF-5FCA-9BD0-EFCC919B3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C6FD0-8345-4341-B851-CA0A3A0E516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43486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49FB7AEE-1B93-6306-9937-D2BA84305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E54D8-3008-44D4-86DA-543BA0473A5D}" type="datetimeFigureOut">
              <a:rPr lang="lt-LT" smtClean="0"/>
              <a:t>2025-01-31</a:t>
            </a:fld>
            <a:endParaRPr lang="lt-LT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E5B060ED-3B4F-B8EF-6CD0-2D76A22C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BC213D91-62E0-8365-15FD-CCB6D28F6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C6FD0-8345-4341-B851-CA0A3A0E516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72432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796E19B-4192-92AE-88F2-EC72F00E3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4631940-D1EB-02E2-BEE8-ADD70104C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3D9082AE-7DBE-ADD8-767D-92020F503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FFF51F96-ECCC-A5E4-0C35-840C696CB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E54D8-3008-44D4-86DA-543BA0473A5D}" type="datetimeFigureOut">
              <a:rPr lang="lt-LT" smtClean="0"/>
              <a:t>2025-01-31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61B947A0-BE7A-EC02-4972-007476B31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D3A71122-79D3-A0EF-E85A-482AB95E4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C6FD0-8345-4341-B851-CA0A3A0E516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98582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2718366-F836-414C-08AD-DD48C0A17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48B71C48-64F8-8558-B6D5-B340D5AD7D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22D14C08-654C-1958-35B6-EE5A4A63E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EABF2719-5B86-0F07-E339-3CA0AB47F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E54D8-3008-44D4-86DA-543BA0473A5D}" type="datetimeFigureOut">
              <a:rPr lang="lt-LT" smtClean="0"/>
              <a:t>2025-01-31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1C847E18-05F6-E2F0-E5FB-5A2BFE6F5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BFE91466-3C8C-3CA4-C9C1-56C6590C7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C6FD0-8345-4341-B851-CA0A3A0E516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58664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D607FC0D-7B98-B3F6-B546-0EC8CE2D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F05D0B6A-0D72-3DDF-CCF1-01A1B36E4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E26BAD9B-0604-435A-591C-020C2F134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EE54D8-3008-44D4-86DA-543BA0473A5D}" type="datetimeFigureOut">
              <a:rPr lang="lt-LT" smtClean="0"/>
              <a:t>2025-01-31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0264129-205B-9872-220A-A660C14D5E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DA93EBD3-704E-3B5E-E24B-A813C958BC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EC6FD0-8345-4341-B851-CA0A3A0E516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0250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le.lt/straipsnis/ukrainos-istorija/" TargetMode="External"/><Relationship Id="rId3" Type="http://schemas.openxmlformats.org/officeDocument/2006/relationships/hyperlink" Target="https://www.vle.lt/straipsnis/ukrainieciai/" TargetMode="External"/><Relationship Id="rId7" Type="http://schemas.openxmlformats.org/officeDocument/2006/relationships/hyperlink" Target="https://www.delfi.lt/tvarilietuva/verslas-pranesa/pazinkime-ukrainieciu-tradicijas-legendinis-huculu-patiekalas-banus-is-vakaru-ukrainos-89653533" TargetMode="External"/><Relationship Id="rId2" Type="http://schemas.openxmlformats.org/officeDocument/2006/relationships/hyperlink" Target="https://duomenys.stat.gov.lt/duomenys-apie-karo-pabegeliu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rc2021.lt/ukrainos-kulturos-issaugojimas-lietuvoje-bendruomeniu-iniciatyvos-ir-pasiekimai/" TargetMode="External"/><Relationship Id="rId11" Type="http://schemas.openxmlformats.org/officeDocument/2006/relationships/hyperlink" Target="https://kmintys.lt/2022/11/08/pazinkime-is-arciau-ukrainieciu-tautiniai-drabuziai/" TargetMode="External"/><Relationship Id="rId5" Type="http://schemas.openxmlformats.org/officeDocument/2006/relationships/hyperlink" Target="https://www.15min.lt/gyvenimas/naujiena/pokalbiai/registruojami-rekordiniai-ukrainieciu-studentu-srautai-lietuvoje-jaunuoliai-stebina-savo-rezultatais-1040-2248328?utm_medium=copied" TargetMode="External"/><Relationship Id="rId10" Type="http://schemas.openxmlformats.org/officeDocument/2006/relationships/hyperlink" Target="https://lektuvubilietai.lt/lt/flights/food/tradiciniai-patiekalai-ukrainoje" TargetMode="External"/><Relationship Id="rId4" Type="http://schemas.openxmlformats.org/officeDocument/2006/relationships/hyperlink" Target="https://migracija.lrv.lt/lt/naujienos/per-metus-lietuvoje-gyvenanciu-ukrainos-karo-pabegeliu-skaicius-beveik-nepakito-atvyksta-ir-isvyksta-vienodai-asmenu/" TargetMode="External"/><Relationship Id="rId9" Type="http://schemas.openxmlformats.org/officeDocument/2006/relationships/hyperlink" Target="https://www.vle.lt/straipsnis/ukraina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98CB088D-81E7-0596-F3B4-CAA61CDA3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1758" y="955880"/>
            <a:ext cx="4245418" cy="2795160"/>
          </a:xfrm>
        </p:spPr>
        <p:txBody>
          <a:bodyPr>
            <a:norm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lt-LT" sz="4400" b="1" dirty="0">
                <a:latin typeface="Arial" panose="020B0604020202020204" pitchFamily="34" charset="0"/>
                <a:cs typeface="Arial" panose="020B0604020202020204" pitchFamily="34" charset="0"/>
              </a:rPr>
              <a:t>utinės ben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lt-LT" sz="4400" b="1" dirty="0">
                <a:latin typeface="Arial" panose="020B0604020202020204" pitchFamily="34" charset="0"/>
                <a:cs typeface="Arial" panose="020B0604020202020204" pitchFamily="34" charset="0"/>
              </a:rPr>
              <a:t>ruomenės Lietuvoje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32D08D15-D57B-133A-35C7-FDA926D89E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6287" y="4121253"/>
            <a:ext cx="3125337" cy="1136843"/>
          </a:xfrm>
        </p:spPr>
        <p:txBody>
          <a:bodyPr>
            <a:normAutofit fontScale="92500" lnSpcReduction="10000"/>
          </a:bodyPr>
          <a:lstStyle/>
          <a:p>
            <a:r>
              <a:rPr lang="lt-LT" sz="1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VUG 2024-2025 m.</a:t>
            </a:r>
          </a:p>
          <a:p>
            <a:r>
              <a:rPr lang="lt-LT" sz="1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Parengė:</a:t>
            </a:r>
            <a:r>
              <a:rPr lang="en-US" sz="1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2E </a:t>
            </a:r>
            <a:r>
              <a:rPr lang="lt-LT" sz="1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Marius Rasimavičius, Izabelė Petrauskaitė, Ugnė Valvonytė</a:t>
            </a:r>
          </a:p>
        </p:txBody>
      </p:sp>
      <p:pic>
        <p:nvPicPr>
          <p:cNvPr id="5" name="Paveikslėlis 4" descr="Paveikslėlis, kuriame yra tekstas, žemėlapis, Šriftas&#10;&#10;Automatiškai sugeneruotas aprašymas">
            <a:extLst>
              <a:ext uri="{FF2B5EF4-FFF2-40B4-BE49-F238E27FC236}">
                <a16:creationId xmlns:a16="http://schemas.microsoft.com/office/drawing/2014/main" id="{C5A2B48B-92F5-AA2F-5D01-42B683AE6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751" y="1223319"/>
            <a:ext cx="5708649" cy="438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85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Ukrainos architektūros šedevrai, kurių netekome per metus trunkantį karą –  SA.lt">
            <a:extLst>
              <a:ext uri="{FF2B5EF4-FFF2-40B4-BE49-F238E27FC236}">
                <a16:creationId xmlns:a16="http://schemas.microsoft.com/office/drawing/2014/main" id="{FD8948AA-4D47-EA7A-9E1B-D4A1B06A0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3DCD62C9-FC29-AD45-BF17-EF16E88C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106" y="502024"/>
            <a:ext cx="9144000" cy="11272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Architektūra</a:t>
            </a:r>
            <a:endParaRPr lang="en-US" sz="7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887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Paveikslėlis 5" descr="Paveikslėlis, kuriame yra lauko, pastatas, medis, dangus&#10;&#10;Automatiškai sugeneruotas aprašymas">
            <a:extLst>
              <a:ext uri="{FF2B5EF4-FFF2-40B4-BE49-F238E27FC236}">
                <a16:creationId xmlns:a16="http://schemas.microsoft.com/office/drawing/2014/main" id="{759C9908-0327-4005-6A6C-26146B840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r="1363" b="-1"/>
          <a:stretch/>
        </p:blipFill>
        <p:spPr>
          <a:xfrm>
            <a:off x="0" y="0"/>
            <a:ext cx="9947062" cy="6857990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A01AA242-BE5E-BAA3-CAA8-AF03989AB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3240" y="475307"/>
            <a:ext cx="3633746" cy="1588422"/>
          </a:xfrm>
        </p:spPr>
        <p:txBody>
          <a:bodyPr anchor="b">
            <a:normAutofit/>
          </a:bodyPr>
          <a:lstStyle/>
          <a:p>
            <a:r>
              <a:rPr lang="lt-LT" sz="3200" b="1" kern="1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Kijevo Šv. Sofijos soboras </a:t>
            </a:r>
            <a:endParaRPr lang="lt-LT" sz="3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07801CE-EAB9-3A7C-5780-8AEE52D0F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3154" y="2197628"/>
            <a:ext cx="4067815" cy="3533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kern="1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</a:t>
            </a:r>
            <a:r>
              <a:rPr lang="lt-LT" sz="2600" kern="1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varbiausias</a:t>
            </a:r>
            <a:r>
              <a:rPr lang="lt-LT" sz="2600" kern="1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Kijevo Rusios architektūros paminklas. Pastatytas XI a., vėliau (XVII-XVIII a.) perstatytas „ukrainiečių baroko“ stiliumi. Interjeras išliko beveik nepakitęs, jis atspindi Kijevo valstybės galią ir turtingumą. </a:t>
            </a:r>
          </a:p>
          <a:p>
            <a:endParaRPr lang="lt-LT" sz="20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776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8" name="Paveikslėlis 7" descr="Paveikslėlis, kuriame yra lauko, pastatas, dangus, medis&#10;&#10;Automatiškai sugeneruotas aprašymas">
            <a:extLst>
              <a:ext uri="{FF2B5EF4-FFF2-40B4-BE49-F238E27FC236}">
                <a16:creationId xmlns:a16="http://schemas.microsoft.com/office/drawing/2014/main" id="{55745674-3B5B-E2E0-6C26-21D1F7912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r="-1" b="-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DFD94735-A358-9F37-9255-8444A90C4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9245" y="316142"/>
            <a:ext cx="3633746" cy="1588422"/>
          </a:xfrm>
        </p:spPr>
        <p:txBody>
          <a:bodyPr anchor="b">
            <a:normAutofit/>
          </a:bodyPr>
          <a:lstStyle/>
          <a:p>
            <a:r>
              <a:rPr lang="lt-LT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Kijevo </a:t>
            </a:r>
            <a:r>
              <a:rPr lang="lt-LT" sz="3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Pečersko</a:t>
            </a:r>
            <a:r>
              <a:rPr lang="lt-LT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lt-LT" sz="3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laura</a:t>
            </a:r>
            <a:r>
              <a:rPr lang="lt-LT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t-LT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55CC3B53-16CA-C4DE-4ACB-7637DCE64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2385" y="2220705"/>
            <a:ext cx="3633747" cy="27000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Tai p</a:t>
            </a:r>
            <a:r>
              <a:rPr lang="lt-LT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irmasis</a:t>
            </a:r>
            <a:r>
              <a:rPr lang="lt-LT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vienuolynas Kijevo Rusioje</a:t>
            </a:r>
            <a:r>
              <a:rPr lang="lt-LT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lt-LT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Laura įkurta ant dviejų aukštų kalvų prie Dniepro. Seniausios jos cerkvės pastatytos XI a., tačiau visos perstatytos XVII-XVIII a. „ukrainiečių baroko“ stiliumi. 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15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Paveikslėlis 5" descr="Paveikslėlis, kuriame yra lauko, žolė, pastatas, dangus&#10;&#10;Automatiškai sugeneruotas aprašymas">
            <a:extLst>
              <a:ext uri="{FF2B5EF4-FFF2-40B4-BE49-F238E27FC236}">
                <a16:creationId xmlns:a16="http://schemas.microsoft.com/office/drawing/2014/main" id="{B0FAE030-528F-D232-3E9C-B325CFC30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" r="16392" b="-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EB75069D-678A-83C0-215D-9CAA63BBA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0431" y="0"/>
            <a:ext cx="3633746" cy="1588422"/>
          </a:xfrm>
        </p:spPr>
        <p:txBody>
          <a:bodyPr anchor="b">
            <a:normAutofit/>
          </a:bodyPr>
          <a:lstStyle/>
          <a:p>
            <a:r>
              <a:rPr lang="lt-LT" sz="32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Liubarto pilis </a:t>
            </a:r>
            <a:endParaRPr lang="lt-LT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8725219F-0E32-1FB0-8E7A-A1A014331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297" y="1897975"/>
            <a:ext cx="3633747" cy="38035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lt-LT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eriausiai</a:t>
            </a:r>
            <a:r>
              <a:rPr lang="lt-LT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išlikusi viduramžių LDK pilis. Ji puikuojasi </a:t>
            </a:r>
            <a:r>
              <a:rPr lang="lt-LT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Lucke</a:t>
            </a:r>
            <a:r>
              <a:rPr lang="lt-LT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lt-LT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Voluinės</a:t>
            </a:r>
            <a:r>
              <a:rPr lang="lt-LT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srities pagrindiniame mieste. Pilį XIV a. pastatė kunigaikštis Liubartas (jauniausias Gedimino sūnus). XVI a. ji buvo baigta statyti renesanso stiliumi.</a:t>
            </a:r>
          </a:p>
          <a:p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054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Kyiv | Points of Interest, Map, Facts, &amp; History | Britannica">
            <a:extLst>
              <a:ext uri="{FF2B5EF4-FFF2-40B4-BE49-F238E27FC236}">
                <a16:creationId xmlns:a16="http://schemas.microsoft.com/office/drawing/2014/main" id="{61F7BB8E-D42D-DF1E-DCB1-8E67CC549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2730"/>
            <a:ext cx="12192000" cy="807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D552E1-BC36-72A8-6ABD-779D4D8A5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341" y="409948"/>
            <a:ext cx="10515600" cy="1325563"/>
          </a:xfrm>
        </p:spPr>
        <p:txBody>
          <a:bodyPr>
            <a:normAutofit/>
          </a:bodyPr>
          <a:lstStyle/>
          <a:p>
            <a:r>
              <a:rPr lang="lt-LT" sz="7200" dirty="0">
                <a:latin typeface="Arial" panose="020B0604020202020204" pitchFamily="34" charset="0"/>
                <a:cs typeface="Arial" panose="020B0604020202020204" pitchFamily="34" charset="0"/>
              </a:rPr>
              <a:t>Lankomiausi objektai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059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2A8EA72-D524-6556-51F8-37389CFC7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r>
              <a:rPr lang="lt-LT" sz="3600" b="1" kern="100" noProof="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Livadijos</a:t>
            </a:r>
            <a:r>
              <a:rPr lang="lt-LT" sz="3600" b="1" kern="100" noProof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ir </a:t>
            </a:r>
            <a:br>
              <a:rPr lang="lt-LT" sz="3600" b="1" kern="100" noProof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lt-LT" sz="3600" b="1" kern="100" noProof="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Voroncovo</a:t>
            </a:r>
            <a:r>
              <a:rPr lang="lt-LT" sz="3600" b="1" kern="100" noProof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rūmai </a:t>
            </a:r>
            <a:endParaRPr lang="lt-LT" sz="36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aveikslėlis 5" descr="Paveikslėlis, kuriame yra lauko, augalas, pilis, žolė&#10;&#10;Automatiškai sugeneruotas aprašymas">
            <a:extLst>
              <a:ext uri="{FF2B5EF4-FFF2-40B4-BE49-F238E27FC236}">
                <a16:creationId xmlns:a16="http://schemas.microsoft.com/office/drawing/2014/main" id="{2F808DF4-25B0-9D5D-B67D-7FDD46A1B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1" r="2525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179D368-33E1-2E11-02D5-BABB2C7BE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2400" kern="100" noProof="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</a:t>
            </a:r>
            <a:r>
              <a:rPr lang="lt-LT" sz="2400" kern="100" noProof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arsūs Krymo pietų pakrantės rūmų ir parko ansambliai, esantys šiek tiek į vakarus nuo Jaltos. Balto akmens </a:t>
            </a:r>
            <a:r>
              <a:rPr lang="lt-LT" sz="2400" kern="100" noProof="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Livadijos</a:t>
            </a:r>
            <a:r>
              <a:rPr lang="lt-LT" sz="2400" kern="100" noProof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rūmai – paskutinio Rusijos imperatoriaus Nikolajaus II vasaros rezidencija. Jie pastatyti 1911 m. </a:t>
            </a:r>
            <a:r>
              <a:rPr lang="lt-LT" sz="2400" kern="100" noProof="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neorenesanso</a:t>
            </a:r>
            <a:r>
              <a:rPr lang="lt-LT" sz="2400" kern="100" noProof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stiliumi ir laikomi architektūros šedevru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332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614CA20-81F6-A59A-4606-3B2C3E299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r>
              <a:rPr lang="lt-LT" sz="3600" b="1" kern="100" noProof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Nepriklausomybės aikštė</a:t>
            </a:r>
            <a:endParaRPr lang="lt-LT" sz="36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Įdomios lankytinos vietos Kijeve: ką aplankyti ir pamatyti?">
            <a:extLst>
              <a:ext uri="{FF2B5EF4-FFF2-40B4-BE49-F238E27FC236}">
                <a16:creationId xmlns:a16="http://schemas.microsoft.com/office/drawing/2014/main" id="{B88A714F-27DF-C2E5-F60B-257F43D64D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2"/>
          <a:stretch/>
        </p:blipFill>
        <p:spPr bwMode="auto">
          <a:xfrm>
            <a:off x="-1" y="10"/>
            <a:ext cx="5151179" cy="6857990"/>
          </a:xfrm>
          <a:prstGeom prst="rect">
            <a:avLst/>
          </a:prstGeom>
          <a:noFill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6EB7991-596F-24FE-591E-5A68A4EBF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654995"/>
            <a:ext cx="5444382" cy="3591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2400" kern="100" noProof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Nepriklausomybės aikštė yra pagrindinė ir svarbiausia aikštė Kijeve, Ukrainos sostinėje. Ji simbolizuoja šalies nepriklausomybę, laisvę ir demokratiją. Aikštė įsikūrusi miesto centre, prie pagrindinės gatvės – </a:t>
            </a:r>
            <a:r>
              <a:rPr lang="lt-LT" sz="2400" kern="100" noProof="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Chreščatyko</a:t>
            </a:r>
            <a:r>
              <a:rPr lang="lt-LT" sz="2400" kern="100" noProof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92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284FCDA-8E24-4E25-44CB-47600CE79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z="3600" b="1" noProof="0" dirty="0">
                <a:latin typeface="Arial" panose="020B0604020202020204" pitchFamily="34" charset="0"/>
                <a:cs typeface="Arial" panose="020B0604020202020204" pitchFamily="34" charset="0"/>
              </a:rPr>
              <a:t>Kijevo nacionalinis botanikos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sodas </a:t>
            </a:r>
          </a:p>
        </p:txBody>
      </p:sp>
      <p:pic>
        <p:nvPicPr>
          <p:cNvPr id="3075" name="Picture 3" descr="Prašome padėti Ukrainos nacionalinio botanikos sodo oranžerijai Kijeve -  VDU Botanikos sodas">
            <a:extLst>
              <a:ext uri="{FF2B5EF4-FFF2-40B4-BE49-F238E27FC236}">
                <a16:creationId xmlns:a16="http://schemas.microsoft.com/office/drawing/2014/main" id="{392E3EDB-F26C-D3DA-1537-2ECF55257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2"/>
          <a:stretch/>
        </p:blipFill>
        <p:spPr bwMode="auto">
          <a:xfrm>
            <a:off x="-1" y="10"/>
            <a:ext cx="51511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89" name="Straight Connector 3079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299ADEA-CA02-0C88-A0EC-0E35E68D6C30}"/>
              </a:ext>
            </a:extLst>
          </p:cNvPr>
          <p:cNvSpPr txBox="1"/>
          <p:nvPr/>
        </p:nvSpPr>
        <p:spPr>
          <a:xfrm>
            <a:off x="5868557" y="2551176"/>
            <a:ext cx="5444382" cy="2540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lt-LT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Tai viena didžiausių ir gražiausių Ukrainos botanikos įstaigų, oficialiai pavadinta akademiko Mykolo </a:t>
            </a:r>
            <a:r>
              <a:rPr lang="lt-LT" sz="24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Gryškevičiaus</a:t>
            </a:r>
            <a:r>
              <a:rPr lang="lt-LT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 vardu. Jis įkurtas 1935 m. ir užima apie 130 ha plotą Kijeve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6238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noviniai amatai, tradiciniai gardumynai ir draugai iš Ukrainos –  Stokholme praūžė Baltijos šalių fiesta - LRT">
            <a:extLst>
              <a:ext uri="{FF2B5EF4-FFF2-40B4-BE49-F238E27FC236}">
                <a16:creationId xmlns:a16="http://schemas.microsoft.com/office/drawing/2014/main" id="{69851042-70AB-F824-C6F9-9FC913D2B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5436"/>
            <a:ext cx="12192000" cy="914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2BE0ABF3-991B-3D1B-D4F9-EE1541E45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5740" y="5532437"/>
            <a:ext cx="4406641" cy="1325563"/>
          </a:xfrm>
        </p:spPr>
        <p:txBody>
          <a:bodyPr>
            <a:noAutofit/>
          </a:bodyPr>
          <a:lstStyle/>
          <a:p>
            <a:r>
              <a:rPr lang="en-GB" sz="7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Tradicijos</a:t>
            </a:r>
            <a:endParaRPr lang="lt-LT" sz="7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643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4" name="Rectangle 4113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1C4BAB-A46F-AEED-5960-F0800B15F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0" r="133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4116" name="Freeform: Shape 4115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4118" name="Freeform: Shape 4117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4120" name="Freeform: Shape 4119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2800DD0E-83E6-21C8-FE07-FFC76EF26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220" y="381837"/>
            <a:ext cx="1791333" cy="54396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Dainos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DDEE31-A1D9-065D-CAB0-BCD2C75EC7A1}"/>
              </a:ext>
            </a:extLst>
          </p:cNvPr>
          <p:cNvSpPr txBox="1"/>
          <p:nvPr/>
        </p:nvSpPr>
        <p:spPr>
          <a:xfrm>
            <a:off x="8292385" y="1191836"/>
            <a:ext cx="3633747" cy="4626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Lyrinės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dainos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jausmingos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melancholiškos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Kazokų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dainos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herojiškos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patriotinės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Šventinės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dainos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atliekamos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vestuvių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derliaus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nuėmimo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kitų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švenčių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metu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Kolektyvinės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dainos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atliekamos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grupėmis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polifonija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harmonijomis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0871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veikslėlis 5" descr="Paveikslėlis, kuriame yra lauko, debesis, dangus, medis&#10;&#10;Automatiškai sugeneruotas aprašymas">
            <a:extLst>
              <a:ext uri="{FF2B5EF4-FFF2-40B4-BE49-F238E27FC236}">
                <a16:creationId xmlns:a16="http://schemas.microsoft.com/office/drawing/2014/main" id="{9DFE1009-2BF2-2F62-02E1-F7C22313BE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EA189C7F-3CAB-5DA9-2E50-FB40591FB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4949" y="1808083"/>
            <a:ext cx="9144000" cy="2900518"/>
          </a:xfrm>
        </p:spPr>
        <p:txBody>
          <a:bodyPr>
            <a:noAutofit/>
          </a:bodyPr>
          <a:lstStyle/>
          <a:p>
            <a:br>
              <a:rPr kumimoji="0" lang="uk-UA" altLang="lt-LT" sz="88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</a:br>
            <a:br>
              <a:rPr lang="en-GB" sz="8800" dirty="0">
                <a:solidFill>
                  <a:srgbClr val="FFFFFF"/>
                </a:solidFill>
              </a:rPr>
            </a:br>
            <a:r>
              <a:rPr lang="en-GB" sz="8800" b="1" dirty="0" err="1">
                <a:solidFill>
                  <a:srgbClr val="FFFF00"/>
                </a:solidFill>
              </a:rPr>
              <a:t>Ukr</a:t>
            </a:r>
            <a:r>
              <a:rPr lang="lt-LT" sz="8800" b="1" dirty="0" err="1">
                <a:solidFill>
                  <a:srgbClr val="FFFF00"/>
                </a:solidFill>
              </a:rPr>
              <a:t>ainiečiai</a:t>
            </a:r>
            <a:br>
              <a:rPr lang="lt-LT" sz="8800" b="1" dirty="0">
                <a:solidFill>
                  <a:srgbClr val="FFFF00"/>
                </a:solidFill>
              </a:rPr>
            </a:br>
            <a:r>
              <a:rPr kumimoji="0" lang="uk-UA" altLang="lt-LT" sz="88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latin typeface="inherit"/>
              </a:rPr>
              <a:t>українців</a:t>
            </a:r>
            <a:r>
              <a:rPr kumimoji="0" lang="uk-UA" altLang="lt-LT" sz="8800" b="1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</a:rPr>
              <a:t> </a:t>
            </a:r>
            <a:endParaRPr lang="lt-LT" sz="8800" dirty="0">
              <a:solidFill>
                <a:srgbClr val="FFFFFF"/>
              </a:solidFill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5E6BF7DF-4B42-F60A-6949-1061D576C9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kumimoji="0" lang="uk-UA" altLang="lt-LT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endParaRPr lang="lt-LT" dirty="0">
              <a:solidFill>
                <a:srgbClr val="FFFFFF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5F81741-8DA9-5DE5-1619-B434EA8A6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31684" y="1240660"/>
            <a:ext cx="20840" cy="9747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uk-UA" altLang="lt-LT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uk-UA" altLang="lt-L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995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122" name="Picture 2" descr="ukrainiečiai - Visuotinė lietuvių enciklopedija">
            <a:extLst>
              <a:ext uri="{FF2B5EF4-FFF2-40B4-BE49-F238E27FC236}">
                <a16:creationId xmlns:a16="http://schemas.microsoft.com/office/drawing/2014/main" id="{E8836A6A-C7C9-21CE-7AF1-6952C49CF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2" b="-1"/>
          <a:stretch/>
        </p:blipFill>
        <p:spPr bwMode="auto">
          <a:xfrm>
            <a:off x="20" y="10"/>
            <a:ext cx="994706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Freeform: Shape 5128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5131" name="Freeform: Shape 5130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5133" name="Freeform: Shape 5132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0FF54E8B-9C33-0F28-A3BF-3CDB2979F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8913" y="-549787"/>
            <a:ext cx="3633746" cy="1588422"/>
          </a:xfrm>
        </p:spPr>
        <p:txBody>
          <a:bodyPr anchor="b">
            <a:normAutofit/>
          </a:bodyPr>
          <a:lstStyle/>
          <a:p>
            <a:r>
              <a:rPr lang="lt-LT" sz="3600" b="1" dirty="0">
                <a:latin typeface="Arial" panose="020B0604020202020204" pitchFamily="34" charset="0"/>
                <a:cs typeface="Arial" panose="020B0604020202020204" pitchFamily="34" charset="0"/>
              </a:rPr>
              <a:t>Š</a:t>
            </a:r>
            <a:r>
              <a:rPr lang="en-GB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okiai</a:t>
            </a:r>
            <a:endParaRPr lang="lt-LT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8D2DBEA1-D300-2F68-593F-1A3B82F4A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297" y="1288376"/>
            <a:ext cx="3633747" cy="4861412"/>
          </a:xfrm>
        </p:spPr>
        <p:txBody>
          <a:bodyPr>
            <a:noAutofit/>
          </a:bodyPr>
          <a:lstStyle/>
          <a:p>
            <a:pPr>
              <a:spcAft>
                <a:spcPts val="800"/>
              </a:spcAft>
              <a:tabLst>
                <a:tab pos="457200" algn="l"/>
              </a:tabLst>
            </a:pP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Hopakas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nacionalinis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šokis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kuris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laikomas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vienu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garsiausių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Ukrainos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kultūros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simbolių</a:t>
            </a:r>
            <a:endParaRPr lang="lt-LT" sz="2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  <a:tabLst>
                <a:tab pos="457200" algn="l"/>
              </a:tabLst>
            </a:pP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Kozackijj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Tanec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Kazokų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šokis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–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stipriai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susijęs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kazokų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kultūra</a:t>
            </a:r>
            <a:endParaRPr lang="lt-LT" sz="2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  <a:tabLst>
                <a:tab pos="457200" algn="l"/>
              </a:tabLst>
            </a:pP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Arkanas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šokis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iš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Karpatų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regiono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kurį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tradiciškai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šoka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vyrai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ratu</a:t>
            </a:r>
            <a:endParaRPr lang="lt-LT" sz="2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657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146" name="Picture 2" descr="Ukrainietiškos virtuvės pažiba – mieliniai pyragai su įdaru: tiks ir  šventei, ir kasdienai - LRT">
            <a:extLst>
              <a:ext uri="{FF2B5EF4-FFF2-40B4-BE49-F238E27FC236}">
                <a16:creationId xmlns:a16="http://schemas.microsoft.com/office/drawing/2014/main" id="{C1FFF304-6F0C-4E1B-8749-8ECB4218F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6"/>
          <a:stretch/>
        </p:blipFill>
        <p:spPr bwMode="auto">
          <a:xfrm>
            <a:off x="20" y="10"/>
            <a:ext cx="994706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Freeform: Shape 6152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6155" name="Freeform: Shape 6154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6157" name="Freeform: Shape 6156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93FF068E-E7B7-F662-2F2F-454873952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6736" y="-498375"/>
            <a:ext cx="3633746" cy="1588422"/>
          </a:xfrm>
        </p:spPr>
        <p:txBody>
          <a:bodyPr anchor="b">
            <a:normAutofit/>
          </a:bodyPr>
          <a:lstStyle/>
          <a:p>
            <a:r>
              <a:rPr lang="lt-LT" sz="36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irtuv</a:t>
            </a:r>
            <a:r>
              <a:rPr lang="lt-LT" sz="3600" b="1" dirty="0">
                <a:latin typeface="Arial" panose="020B0604020202020204" pitchFamily="34" charset="0"/>
                <a:cs typeface="Arial" panose="020B0604020202020204" pitchFamily="34" charset="0"/>
              </a:rPr>
              <a:t>ė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51BA63E0-59A3-F5D6-DA98-E01029332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9244" y="1224516"/>
            <a:ext cx="3633747" cy="4763907"/>
          </a:xfrm>
        </p:spPr>
        <p:txBody>
          <a:bodyPr>
            <a:noAutofit/>
          </a:bodyPr>
          <a:lstStyle/>
          <a:p>
            <a:pPr>
              <a:spcAft>
                <a:spcPts val="800"/>
              </a:spcAft>
            </a:pP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Borsčas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Raudonųjų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burokėlių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sriuba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mėsa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arba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be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</a:t>
            </a:r>
            <a:endParaRPr lang="lt-LT" sz="2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Varenykai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Tradiciniai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virtiniai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įdaryti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bulvėmis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varške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kopūstais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mėsa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vyšniomis</a:t>
            </a:r>
            <a:endParaRPr lang="lt-LT" sz="2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Holubci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Kopūstų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suktinukai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ryžių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mėsos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įdaru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troškinami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pomidorų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padaže</a:t>
            </a:r>
            <a:endParaRPr lang="lt-LT" sz="2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373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170" name="Picture 2" descr="Susipažinkime“. Ukrainiečiai Lietuvoje: ką iš tiesų žinome apie jų tautinę  mažumą? | 15min.lt">
            <a:extLst>
              <a:ext uri="{FF2B5EF4-FFF2-40B4-BE49-F238E27FC236}">
                <a16:creationId xmlns:a16="http://schemas.microsoft.com/office/drawing/2014/main" id="{71EC89EB-CAC3-F0D5-1718-A4609BBE0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" r="11839" b="2"/>
          <a:stretch/>
        </p:blipFill>
        <p:spPr bwMode="auto">
          <a:xfrm>
            <a:off x="20" y="10"/>
            <a:ext cx="994706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Freeform: Shape 7176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7179" name="Freeform: Shape 7178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7181" name="Freeform: Shape 7180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E7F2B335-2B6D-8BAF-72CA-E33BA180A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5591" y="-872850"/>
            <a:ext cx="3633746" cy="1588422"/>
          </a:xfrm>
        </p:spPr>
        <p:txBody>
          <a:bodyPr anchor="b">
            <a:normAutofit/>
          </a:bodyPr>
          <a:lstStyle/>
          <a:p>
            <a:r>
              <a:rPr lang="lt-LT" sz="36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apro</a:t>
            </a:r>
            <a:r>
              <a:rPr lang="lt-LT" sz="36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iai</a:t>
            </a:r>
            <a:endParaRPr lang="lt-LT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0292BFF-2927-0216-EC2C-CDEEE6107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7100" y="860595"/>
            <a:ext cx="4065454" cy="5405733"/>
          </a:xfrm>
        </p:spPr>
        <p:txBody>
          <a:bodyPr>
            <a:noAutofit/>
          </a:bodyPr>
          <a:lstStyle/>
          <a:p>
            <a:pPr>
              <a:spcAft>
                <a:spcPts val="800"/>
              </a:spcAft>
            </a:pP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Religiniai</a:t>
            </a:r>
            <a:r>
              <a:rPr lang="lt-LT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Stačiatikių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graikų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katalikų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religijos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yra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pagrindinės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Ukrainoje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todėl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daugelis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papročių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siejami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bažnyčios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šventėmis</a:t>
            </a:r>
            <a:endParaRPr lang="lt-LT" sz="2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Šeimos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bendruomenės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24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Vestuvės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yra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ilga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iškilminga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šventė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4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Kūčių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vakarienė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ypatingai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svarbi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pradedama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malda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patiekiama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12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simbolinių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patiekalų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4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Kalėdų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laikotarpiu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giedamos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„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koliadkos</a:t>
            </a:r>
            <a:r>
              <a:rPr lang="lt-LT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819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8" name="Picture 7" descr="A person and person holding hands&#10;&#10;Description automatically generated">
            <a:extLst>
              <a:ext uri="{FF2B5EF4-FFF2-40B4-BE49-F238E27FC236}">
                <a16:creationId xmlns:a16="http://schemas.microsoft.com/office/drawing/2014/main" id="{752A7971-7C8A-58F3-CFA8-7C736B0B7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3" b="2"/>
          <a:stretch/>
        </p:blipFill>
        <p:spPr bwMode="auto">
          <a:xfrm>
            <a:off x="-1660204" y="-335730"/>
            <a:ext cx="11249228" cy="7755767"/>
          </a:xfrm>
          <a:prstGeom prst="rect">
            <a:avLst/>
          </a:prstGeom>
          <a:noFill/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A830D-7B7D-C927-B7BB-1953B2165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7290" y="88710"/>
            <a:ext cx="3633746" cy="1198810"/>
          </a:xfrm>
        </p:spPr>
        <p:txBody>
          <a:bodyPr anchor="b">
            <a:normAutofit/>
          </a:bodyPr>
          <a:lstStyle/>
          <a:p>
            <a:r>
              <a:rPr lang="lt-LT" sz="3600" dirty="0">
                <a:latin typeface="Arial" panose="020B0604020202020204" pitchFamily="34" charset="0"/>
                <a:cs typeface="Arial" panose="020B0604020202020204" pitchFamily="34" charset="0"/>
              </a:rPr>
              <a:t>Tradiciniai drabužiai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E6F25-F1D6-FEC5-8E02-C4CAB575D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8216" y="1542702"/>
            <a:ext cx="3816207" cy="27000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Drabužiai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 ne tik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gražūs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, bet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ir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turintys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simbolinę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reikšmę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.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Vyšivankos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ornamentai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buvo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naudojami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kaip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apsauga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nuo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blogio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, o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spalvų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deriniai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ir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raštai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atspindėjo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 tam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tikras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vertybes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 –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raudona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spalva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simbolizavo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meilę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ir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gyvybę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, o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juoda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 –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žemę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ir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derlių</a:t>
            </a:r>
            <a:r>
              <a:rPr lang="lt-LT" sz="2400" kern="100" dirty="0"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75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1704A9E-0CBC-CFEA-F8C8-B05574911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06" y="1398012"/>
            <a:ext cx="4085665" cy="1402470"/>
          </a:xfrm>
        </p:spPr>
        <p:txBody>
          <a:bodyPr anchor="t">
            <a:normAutofit/>
          </a:bodyPr>
          <a:lstStyle/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lt-LT" sz="3600" b="1" dirty="0">
                <a:latin typeface="Arial" panose="020B0604020202020204" pitchFamily="34" charset="0"/>
                <a:cs typeface="Arial" panose="020B0604020202020204" pitchFamily="34" charset="0"/>
              </a:rPr>
              <a:t>š</a:t>
            </a:r>
            <a:r>
              <a:rPr lang="en-GB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vados</a:t>
            </a:r>
            <a:endParaRPr lang="lt-LT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830F2E55-7B47-170F-D4F4-D80DBF993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106" y="2338441"/>
            <a:ext cx="4085665" cy="302245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lt-LT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Manome, kad šis projektas padėjo mums sužinoti daugiau apie </a:t>
            </a:r>
            <a:r>
              <a:rPr lang="lt-LT" sz="24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ukrainieč</a:t>
            </a:r>
            <a:r>
              <a:rPr lang="lt-LT" sz="2400" dirty="0" err="1">
                <a:latin typeface="Arial" panose="020B0604020202020204" pitchFamily="34" charset="0"/>
                <a:cs typeface="Arial" panose="020B0604020202020204" pitchFamily="34" charset="0"/>
              </a:rPr>
              <a:t>ių</a:t>
            </a:r>
            <a:r>
              <a:rPr lang="lt-LT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 tautą Lietuvoje, jų kultūrą bei istoriją. </a:t>
            </a:r>
          </a:p>
          <a:p>
            <a:pPr marL="0" indent="0">
              <a:buNone/>
            </a:pPr>
            <a:r>
              <a:rPr lang="lt-LT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Ne tik dabar su Ukraina esame artimi, mūsų ryšiai tęsiasi nuo LDK laikų.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t-LT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Mūsų klasės </a:t>
            </a:r>
            <a:r>
              <a:rPr lang="lt-LT" sz="24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dra</a:t>
            </a:r>
            <a:r>
              <a:rPr lang="lt-LT" sz="2400" dirty="0" err="1">
                <a:latin typeface="Arial" panose="020B0604020202020204" pitchFamily="34" charset="0"/>
                <a:cs typeface="Arial" panose="020B0604020202020204" pitchFamily="34" charset="0"/>
              </a:rPr>
              <a:t>ugai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 per savo veiklas parodys daugiau apie ukrainiečius ir jų kultūrą. </a:t>
            </a:r>
            <a:endParaRPr lang="lt-LT" sz="2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OAS Member States Condemn Russian Attack on Ukraine - U.S. Mission to the  Organization of American States">
            <a:extLst>
              <a:ext uri="{FF2B5EF4-FFF2-40B4-BE49-F238E27FC236}">
                <a16:creationId xmlns:a16="http://schemas.microsoft.com/office/drawing/2014/main" id="{7E29B159-A530-CEC6-9E2C-4A627432E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6" r="10938" b="-1"/>
          <a:stretch/>
        </p:blipFill>
        <p:spPr bwMode="auto">
          <a:xfrm>
            <a:off x="5650992" y="10"/>
            <a:ext cx="654100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4503CD-3394-6D44-3B02-77119DCC8383}"/>
              </a:ext>
            </a:extLst>
          </p:cNvPr>
          <p:cNvSpPr/>
          <p:nvPr/>
        </p:nvSpPr>
        <p:spPr>
          <a:xfrm>
            <a:off x="851647" y="1047975"/>
            <a:ext cx="708212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46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641992E-1442-B685-B7A2-AFE74A5BE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Šaltiniai 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412313A6-22DD-E55A-C9AC-1FD0220C5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100" u="sng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https://duomenys.stat.gov.lt/duomenys-apie-karo-pabegelius/</a:t>
            </a:r>
            <a:endParaRPr lang="en-US" sz="1100" u="sng" dirty="0">
              <a:effectLst/>
              <a:latin typeface="Arial" panose="020B0604020202020204" pitchFamily="34" charset="0"/>
              <a:ea typeface="Aptos" panose="02110004020202020204"/>
              <a:cs typeface="Arial" panose="020B0604020202020204" pitchFamily="34" charset="0"/>
            </a:endParaRPr>
          </a:p>
          <a:p>
            <a:r>
              <a:rPr lang="en-US" sz="1100" u="sng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https://www.vle.lt/straipsnis/ukrainieciai/</a:t>
            </a:r>
            <a:endParaRPr lang="en-US" sz="1100" u="sng" dirty="0">
              <a:effectLst/>
              <a:latin typeface="Arial" panose="020B0604020202020204" pitchFamily="34" charset="0"/>
              <a:ea typeface="Aptos" panose="02110004020202020204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u="sng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https://migracija.lrv.lt/lt/naujienos/per-metus-lietuvoje-gyvenanciu-ukrainos-karo-pabegeliu-skaicius-beveik-nepakito-atvyksta-ir-isvyksta-vienodai-asmenu/</a:t>
            </a:r>
            <a:endParaRPr lang="en-US" sz="1100" u="sng" kern="100" dirty="0">
              <a:latin typeface="Arial" panose="020B0604020202020204" pitchFamily="34" charset="0"/>
              <a:ea typeface="Aptos" panose="02110004020202020204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u="sng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https://www.15min.lt/gyvenimas/naujiena/pokalbiai/registruojami-rekordiniai-ukrainieciu-studentu-srautai-lietuvoje-jaunuoliai-stebina-savo-rezultatais-1040-2248328?utm_medium=copied</a:t>
            </a:r>
            <a:endParaRPr lang="en-US" sz="1100" u="sng" kern="100" dirty="0">
              <a:effectLst/>
              <a:latin typeface="Arial" panose="020B0604020202020204" pitchFamily="34" charset="0"/>
              <a:ea typeface="Aptos" panose="02110004020202020204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u="sng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https://www.urc2021.lt/ukrainos-kulturos-issaugojimas-lietuvoje-bendruomeniu-iniciatyvos-ir-pasiekimai/</a:t>
            </a:r>
            <a:endParaRPr lang="en-US" sz="1100" u="sng" kern="100" dirty="0">
              <a:latin typeface="Arial" panose="020B0604020202020204" pitchFamily="34" charset="0"/>
              <a:ea typeface="Aptos" panose="02110004020202020204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u="sng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https://www.delfi.lt/tvarilietuva/verslas-pranesa/pazinkime-ukrainieciu-tradicijas-legendinis-huculu-patiekalas-banus-is-vakaru-ukrainos-89653533</a:t>
            </a:r>
            <a:endParaRPr lang="en-US" sz="1100" u="sng" kern="100" dirty="0">
              <a:effectLst/>
              <a:latin typeface="Arial" panose="020B0604020202020204" pitchFamily="34" charset="0"/>
              <a:ea typeface="Aptos" panose="02110004020202020204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u="sng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https://www.vle.lt/straipsnis/ukrainos-istorija/</a:t>
            </a:r>
            <a:endParaRPr lang="en-US" sz="1100" u="sng" dirty="0">
              <a:effectLst/>
              <a:latin typeface="Arial" panose="020B0604020202020204" pitchFamily="34" charset="0"/>
              <a:ea typeface="Aptos" panose="02110004020202020204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u="sng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https://www.vle.lt/straipsnis/ukrainos-istorija/</a:t>
            </a:r>
            <a:endParaRPr lang="en-US" sz="1100" u="sng" dirty="0">
              <a:effectLst/>
              <a:latin typeface="Arial" panose="020B0604020202020204" pitchFamily="34" charset="0"/>
              <a:ea typeface="Aptos" panose="02110004020202020204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u="sng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https://www.vle.lt/straipsnis/ukraina/</a:t>
            </a:r>
            <a:endParaRPr lang="en-US" sz="1100" u="sng" dirty="0">
              <a:effectLst/>
              <a:latin typeface="Arial" panose="020B0604020202020204" pitchFamily="34" charset="0"/>
              <a:ea typeface="Aptos" panose="02110004020202020204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u="sng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https://lektuvubilietai.lt/lt/flights/food/tradiciniai-patiekalai-ukrainoje</a:t>
            </a:r>
            <a:endParaRPr lang="en-US" sz="1100" u="sng" kern="100" dirty="0">
              <a:effectLst/>
              <a:latin typeface="Arial" panose="020B0604020202020204" pitchFamily="34" charset="0"/>
              <a:ea typeface="Aptos" panose="02110004020202020204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u="sng" kern="100" dirty="0">
                <a:effectLst/>
                <a:latin typeface="Arial" panose="020B0604020202020204" pitchFamily="34" charset="0"/>
                <a:ea typeface="Aptos" panose="02110004020202020204"/>
                <a:cs typeface="Arial" panose="020B0604020202020204" pitchFamily="34" charset="0"/>
              </a:rPr>
              <a:t> https://googlephotos </a:t>
            </a:r>
            <a:endParaRPr lang="lt-LT" sz="1100" u="sng" kern="100" dirty="0">
              <a:effectLst/>
              <a:latin typeface="Arial" panose="020B0604020202020204" pitchFamily="34" charset="0"/>
              <a:ea typeface="Aptos" panose="02110004020202020204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u="sng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https://kmintys.lt/2022/11/08/pazinkime-is-arciau-ukrainieciu-tautiniai-drabuziai/</a:t>
            </a:r>
            <a:r>
              <a:rPr lang="en-US" sz="1100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100" u="sng" kern="100" dirty="0">
              <a:effectLst/>
              <a:latin typeface="Arial" panose="020B0604020202020204" pitchFamily="34" charset="0"/>
              <a:ea typeface="Aptos" panose="02110004020202020204"/>
              <a:cs typeface="Arial" panose="020B0604020202020204" pitchFamily="34" charset="0"/>
            </a:endParaRPr>
          </a:p>
          <a:p>
            <a:endParaRPr lang="lt-L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702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3083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Let's Learn About Sunflowers!🌻 - Price Chopper - Market 32">
            <a:extLst>
              <a:ext uri="{FF2B5EF4-FFF2-40B4-BE49-F238E27FC236}">
                <a16:creationId xmlns:a16="http://schemas.microsoft.com/office/drawing/2014/main" id="{0BCA16FF-70C5-022F-46A6-B23B929BB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6" r="-1" b="7435"/>
          <a:stretch/>
        </p:blipFill>
        <p:spPr bwMode="auto">
          <a:xfrm>
            <a:off x="2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ECF6E8-AFEC-D278-DCE2-460C4469C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2E </a:t>
            </a:r>
            <a:r>
              <a:rPr lang="en-US" sz="7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klasės</a:t>
            </a:r>
            <a:r>
              <a:rPr lang="en-US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darbai</a:t>
            </a:r>
            <a:endParaRPr lang="en-US" sz="7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6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97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01E6C-F947-4FF0-0B16-D14893DF5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lt-LT" sz="5400" dirty="0">
                <a:latin typeface="Arial" panose="020B0604020202020204" pitchFamily="34" charset="0"/>
                <a:cs typeface="Arial" panose="020B0604020202020204" pitchFamily="34" charset="0"/>
              </a:rPr>
              <a:t>Knygos puslapiai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809114-B0F6-64A6-DBD6-052607550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" r="261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2138-4673-2E9E-873D-21DA74F94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2200" dirty="0">
                <a:latin typeface="Arial" panose="020B0604020202020204" pitchFamily="34" charset="0"/>
                <a:cs typeface="Arial" panose="020B0604020202020204" pitchFamily="34" charset="0"/>
              </a:rPr>
              <a:t>Darbą rengė:</a:t>
            </a:r>
          </a:p>
          <a:p>
            <a:r>
              <a:rPr lang="lt-LT" sz="2200" dirty="0">
                <a:latin typeface="Arial" panose="020B0604020202020204" pitchFamily="34" charset="0"/>
                <a:cs typeface="Arial" panose="020B0604020202020204" pitchFamily="34" charset="0"/>
              </a:rPr>
              <a:t>Goda </a:t>
            </a:r>
            <a:r>
              <a:rPr lang="lt-LT" sz="2200" dirty="0" err="1">
                <a:latin typeface="Arial" panose="020B0604020202020204" pitchFamily="34" charset="0"/>
                <a:cs typeface="Arial" panose="020B0604020202020204" pitchFamily="34" charset="0"/>
              </a:rPr>
              <a:t>Braziūnaitė</a:t>
            </a:r>
            <a:endParaRPr lang="lt-LT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200" dirty="0">
                <a:latin typeface="Arial" panose="020B0604020202020204" pitchFamily="34" charset="0"/>
                <a:cs typeface="Arial" panose="020B0604020202020204" pitchFamily="34" charset="0"/>
              </a:rPr>
              <a:t>Milda </a:t>
            </a:r>
            <a:r>
              <a:rPr lang="lt-LT" sz="2200" dirty="0" err="1">
                <a:latin typeface="Arial" panose="020B0604020202020204" pitchFamily="34" charset="0"/>
                <a:cs typeface="Arial" panose="020B0604020202020204" pitchFamily="34" charset="0"/>
              </a:rPr>
              <a:t>Matuliauskaitė</a:t>
            </a:r>
            <a:endParaRPr lang="lt-LT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200" dirty="0">
                <a:latin typeface="Arial" panose="020B0604020202020204" pitchFamily="34" charset="0"/>
                <a:cs typeface="Arial" panose="020B0604020202020204" pitchFamily="34" charset="0"/>
              </a:rPr>
              <a:t>Simona </a:t>
            </a:r>
            <a:r>
              <a:rPr lang="lt-LT" sz="2200" dirty="0" err="1">
                <a:latin typeface="Arial" panose="020B0604020202020204" pitchFamily="34" charset="0"/>
                <a:cs typeface="Arial" panose="020B0604020202020204" pitchFamily="34" charset="0"/>
              </a:rPr>
              <a:t>Vilkevičiūtė</a:t>
            </a:r>
            <a:endParaRPr lang="lt-LT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200" dirty="0" err="1">
                <a:latin typeface="Arial" panose="020B0604020202020204" pitchFamily="34" charset="0"/>
                <a:cs typeface="Arial" panose="020B0604020202020204" pitchFamily="34" charset="0"/>
              </a:rPr>
              <a:t>Eva</a:t>
            </a:r>
            <a:r>
              <a:rPr lang="lt-L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200" dirty="0" err="1">
                <a:latin typeface="Arial" panose="020B0604020202020204" pitchFamily="34" charset="0"/>
                <a:cs typeface="Arial" panose="020B0604020202020204" pitchFamily="34" charset="0"/>
              </a:rPr>
              <a:t>Korsokaitė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659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AE48C4B-3A90-42C3-BA00-6092B4771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5A9731-98F8-32A4-27B8-A132D3288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lt-LT" sz="5400" dirty="0">
                <a:latin typeface="Arial" panose="020B0604020202020204" pitchFamily="34" charset="0"/>
                <a:cs typeface="Arial" panose="020B0604020202020204" pitchFamily="34" charset="0"/>
              </a:rPr>
              <a:t>Technologijos 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2CBD13-CA86-AD1D-DD6C-FF6B2DAC4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7" r="11608" b="-1"/>
          <a:stretch/>
        </p:blipFill>
        <p:spPr>
          <a:xfrm>
            <a:off x="20" y="10"/>
            <a:ext cx="4041316" cy="4193753"/>
          </a:xfrm>
          <a:custGeom>
            <a:avLst/>
            <a:gdLst/>
            <a:ahLst/>
            <a:cxnLst/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</p:pic>
      <p:sp>
        <p:nvSpPr>
          <p:cNvPr id="26" name="sketch line">
            <a:extLst>
              <a:ext uri="{FF2B5EF4-FFF2-40B4-BE49-F238E27FC236}">
                <a16:creationId xmlns:a16="http://schemas.microsoft.com/office/drawing/2014/main" id="{F919E280-CA27-4214-97E6-294E0C3BC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46318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A76E30-669E-D839-0C33-381355A8B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40" r="1" b="27782"/>
          <a:stretch/>
        </p:blipFill>
        <p:spPr>
          <a:xfrm>
            <a:off x="2127931" y="4232073"/>
            <a:ext cx="3071598" cy="2625917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CF035-C767-A136-4C8F-B588B2555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8268" y="2635250"/>
            <a:ext cx="6894576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Darbą rengė:</a:t>
            </a:r>
          </a:p>
          <a:p>
            <a:r>
              <a:rPr lang="lt-LT" sz="2400" dirty="0" err="1">
                <a:latin typeface="Arial" panose="020B0604020202020204" pitchFamily="34" charset="0"/>
                <a:cs typeface="Arial" panose="020B0604020202020204" pitchFamily="34" charset="0"/>
              </a:rPr>
              <a:t>Sofia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 err="1">
                <a:latin typeface="Arial" panose="020B0604020202020204" pitchFamily="34" charset="0"/>
                <a:cs typeface="Arial" panose="020B0604020202020204" pitchFamily="34" charset="0"/>
              </a:rPr>
              <a:t>Zanovello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Kostas </a:t>
            </a:r>
            <a:r>
              <a:rPr lang="lt-LT" sz="2400" dirty="0" err="1">
                <a:latin typeface="Arial" panose="020B0604020202020204" pitchFamily="34" charset="0"/>
                <a:cs typeface="Arial" panose="020B0604020202020204" pitchFamily="34" charset="0"/>
              </a:rPr>
              <a:t>Daminaitis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Dominykas Strazdas</a:t>
            </a:r>
          </a:p>
          <a:p>
            <a:pPr lvl="2"/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Karolis Lukšys</a:t>
            </a:r>
          </a:p>
          <a:p>
            <a:pPr lvl="2"/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Augustė </a:t>
            </a:r>
            <a:r>
              <a:rPr lang="lt-LT" sz="2400" dirty="0" err="1">
                <a:latin typeface="Arial" panose="020B0604020202020204" pitchFamily="34" charset="0"/>
                <a:cs typeface="Arial" panose="020B0604020202020204" pitchFamily="34" charset="0"/>
              </a:rPr>
              <a:t>Juodelytė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Emilija </a:t>
            </a:r>
            <a:r>
              <a:rPr lang="lt-LT" sz="2400" dirty="0" err="1">
                <a:latin typeface="Arial" panose="020B0604020202020204" pitchFamily="34" charset="0"/>
                <a:cs typeface="Arial" panose="020B0604020202020204" pitchFamily="34" charset="0"/>
              </a:rPr>
              <a:t>Kosteckytė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FB14DE-8DDD-D03B-CD42-9D968B78C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4360"/>
            <a:ext cx="2127931" cy="261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08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9B6269-C824-FB09-A32D-14A1C36C0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lt-LT" sz="5400" dirty="0">
                <a:latin typeface="Arial" panose="020B0604020202020204" pitchFamily="34" charset="0"/>
                <a:cs typeface="Arial" panose="020B0604020202020204" pitchFamily="34" charset="0"/>
              </a:rPr>
              <a:t>Nuotrauka 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C494B6-6DD1-AA23-F3F9-3EDE00FC6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7" r="12898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25726-0E85-63B7-CC65-E29F3AC3E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Darbą rengė: </a:t>
            </a:r>
          </a:p>
          <a:p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Monika </a:t>
            </a:r>
            <a:r>
              <a:rPr lang="lt-LT" sz="2400" dirty="0" err="1">
                <a:latin typeface="Arial" panose="020B0604020202020204" pitchFamily="34" charset="0"/>
                <a:cs typeface="Arial" panose="020B0604020202020204" pitchFamily="34" charset="0"/>
              </a:rPr>
              <a:t>Nemunaitytė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Augustė – Beata </a:t>
            </a:r>
            <a:r>
              <a:rPr lang="lt-LT" sz="2400" dirty="0" err="1">
                <a:latin typeface="Arial" panose="020B0604020202020204" pitchFamily="34" charset="0"/>
                <a:cs typeface="Arial" panose="020B0604020202020204" pitchFamily="34" charset="0"/>
              </a:rPr>
              <a:t>Bentkutė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546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2EB601EF-7086-BB0F-7805-C7F5785CB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GB" sz="54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Turinys</a:t>
            </a:r>
            <a:r>
              <a:rPr lang="en-GB" sz="5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endParaRPr lang="lt-LT" sz="5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5B287602-03AD-9982-8B16-8223ED4B0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4774298" cy="3435531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lt-LT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Darbo tikslas ir uždaviniai</a:t>
            </a:r>
          </a:p>
          <a:p>
            <a:pPr>
              <a:lnSpc>
                <a:spcPct val="100000"/>
              </a:lnSpc>
            </a:pPr>
            <a:r>
              <a:rPr lang="lt-LT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Žemėlapis</a:t>
            </a:r>
          </a:p>
          <a:p>
            <a:pPr>
              <a:lnSpc>
                <a:spcPct val="100000"/>
              </a:lnSpc>
            </a:pPr>
            <a:r>
              <a:rPr lang="lt-LT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Istorija ir geografinė padėtis</a:t>
            </a:r>
          </a:p>
          <a:p>
            <a:pPr>
              <a:lnSpc>
                <a:spcPct val="100000"/>
              </a:lnSpc>
            </a:pPr>
            <a:r>
              <a:rPr lang="lt-LT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Ukrainiečiai Lietuvoje</a:t>
            </a:r>
          </a:p>
          <a:p>
            <a:pPr>
              <a:lnSpc>
                <a:spcPct val="100000"/>
              </a:lnSpc>
            </a:pPr>
            <a:r>
              <a:rPr lang="lt-LT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Architektūra</a:t>
            </a:r>
          </a:p>
          <a:p>
            <a:pPr>
              <a:lnSpc>
                <a:spcPct val="100000"/>
              </a:lnSpc>
            </a:pPr>
            <a:endParaRPr lang="lt-LT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urinio vietos rezervavimo ženklas 2">
            <a:extLst>
              <a:ext uri="{FF2B5EF4-FFF2-40B4-BE49-F238E27FC236}">
                <a16:creationId xmlns:a16="http://schemas.microsoft.com/office/drawing/2014/main" id="{4E5A4BBD-CABB-DF8B-1F2F-A8535BCD3C8F}"/>
              </a:ext>
            </a:extLst>
          </p:cNvPr>
          <p:cNvSpPr txBox="1">
            <a:spLocks/>
          </p:cNvSpPr>
          <p:nvPr/>
        </p:nvSpPr>
        <p:spPr>
          <a:xfrm>
            <a:off x="5727295" y="2559235"/>
            <a:ext cx="5210033" cy="3435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</a:pPr>
            <a:r>
              <a:rPr lang="en-GB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</a:t>
            </a:r>
            <a:r>
              <a:rPr lang="lt-LT" sz="2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ankomiausi</a:t>
            </a:r>
            <a:r>
              <a:rPr lang="lt-LT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objektai</a:t>
            </a:r>
          </a:p>
          <a:p>
            <a:pPr marL="285750" indent="-285750">
              <a:lnSpc>
                <a:spcPct val="100000"/>
              </a:lnSpc>
            </a:pPr>
            <a:r>
              <a:rPr lang="lt-LT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Tradicijos</a:t>
            </a:r>
          </a:p>
          <a:p>
            <a:pPr marL="285750" indent="-285750">
              <a:lnSpc>
                <a:spcPct val="100000"/>
              </a:lnSpc>
            </a:pPr>
            <a:r>
              <a:rPr lang="lt-LT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Išvados</a:t>
            </a:r>
          </a:p>
          <a:p>
            <a:pPr marL="285750" indent="-285750">
              <a:lnSpc>
                <a:spcPct val="100000"/>
              </a:lnSpc>
            </a:pPr>
            <a:r>
              <a:rPr lang="lt-LT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Šaltiniai </a:t>
            </a:r>
          </a:p>
          <a:p>
            <a:pPr>
              <a:lnSpc>
                <a:spcPct val="100000"/>
              </a:lnSpc>
            </a:pPr>
            <a:endParaRPr lang="lt-LT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lt-LT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679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F0607-0C5C-2ACA-CF0B-EEDFBE169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lt-LT" sz="5400"/>
              <a:t>Ekskursija </a:t>
            </a:r>
            <a:endParaRPr lang="en-US" sz="5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7E04BD-3D48-D6FA-0008-21ACE0711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4" r="817"/>
          <a:stretch/>
        </p:blipFill>
        <p:spPr>
          <a:xfrm>
            <a:off x="-38306" y="0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9CC5B-7A43-BF4E-E048-987C8FC4E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Darbą rengė: </a:t>
            </a:r>
          </a:p>
          <a:p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Andrius Jarmolenka</a:t>
            </a:r>
          </a:p>
          <a:p>
            <a:r>
              <a:rPr lang="lt-LT" sz="2400" dirty="0" err="1">
                <a:latin typeface="Arial" panose="020B0604020202020204" pitchFamily="34" charset="0"/>
                <a:cs typeface="Arial" panose="020B0604020202020204" pitchFamily="34" charset="0"/>
              </a:rPr>
              <a:t>Sofia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 err="1">
                <a:latin typeface="Arial" panose="020B0604020202020204" pitchFamily="34" charset="0"/>
                <a:cs typeface="Arial" panose="020B0604020202020204" pitchFamily="34" charset="0"/>
              </a:rPr>
              <a:t>Zanovello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400" dirty="0" err="1">
                <a:latin typeface="Arial" panose="020B0604020202020204" pitchFamily="34" charset="0"/>
                <a:cs typeface="Arial" panose="020B0604020202020204" pitchFamily="34" charset="0"/>
              </a:rPr>
              <a:t>Elija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 err="1">
                <a:latin typeface="Arial" panose="020B0604020202020204" pitchFamily="34" charset="0"/>
                <a:cs typeface="Arial" panose="020B0604020202020204" pitchFamily="34" charset="0"/>
              </a:rPr>
              <a:t>Zamblauskaitė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400" dirty="0" err="1">
                <a:latin typeface="Arial" panose="020B0604020202020204" pitchFamily="34" charset="0"/>
                <a:cs typeface="Arial" panose="020B0604020202020204" pitchFamily="34" charset="0"/>
              </a:rPr>
              <a:t>Jakub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 err="1">
                <a:latin typeface="Arial" panose="020B0604020202020204" pitchFamily="34" charset="0"/>
                <a:cs typeface="Arial" panose="020B0604020202020204" pitchFamily="34" charset="0"/>
              </a:rPr>
              <a:t>Andžejevski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22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13D33A-923B-7B05-CFF5-B42B4DC42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lt-LT" sz="5400" dirty="0">
                <a:latin typeface="Arial" panose="020B0604020202020204" pitchFamily="34" charset="0"/>
                <a:cs typeface="Arial" panose="020B0604020202020204" pitchFamily="34" charset="0"/>
              </a:rPr>
              <a:t>Straipsnis užsienio kalba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F2333-FF09-79E5-4733-543E0BB14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Darbą rengė:</a:t>
            </a:r>
          </a:p>
          <a:p>
            <a:r>
              <a:rPr lang="lt-LT" sz="2400" dirty="0" err="1">
                <a:latin typeface="Arial" panose="020B0604020202020204" pitchFamily="34" charset="0"/>
                <a:cs typeface="Arial" panose="020B0604020202020204" pitchFamily="34" charset="0"/>
              </a:rPr>
              <a:t>Vėjūnas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 Vaitkevičius</a:t>
            </a:r>
          </a:p>
          <a:p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Baltrus Ambrazaitis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550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124E9D-5C48-CA3E-6E33-ED8756BB0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793146" cy="5431536"/>
          </a:xfrm>
        </p:spPr>
        <p:txBody>
          <a:bodyPr>
            <a:normAutofit/>
          </a:bodyPr>
          <a:lstStyle/>
          <a:p>
            <a:r>
              <a:rPr lang="lt-LT" sz="5000" dirty="0">
                <a:latin typeface="Arial" panose="020B0604020202020204" pitchFamily="34" charset="0"/>
                <a:cs typeface="Arial" panose="020B0604020202020204" pitchFamily="34" charset="0"/>
              </a:rPr>
              <a:t>Matematinių uždavinių kūrimas ir sprendimas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3F444-3279-57F3-286E-09F622ABF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Darbą rengė: </a:t>
            </a:r>
          </a:p>
          <a:p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Rytis </a:t>
            </a:r>
            <a:r>
              <a:rPr lang="lt-LT" sz="2400" dirty="0" err="1">
                <a:latin typeface="Arial" panose="020B0604020202020204" pitchFamily="34" charset="0"/>
                <a:cs typeface="Arial" panose="020B0604020202020204" pitchFamily="34" charset="0"/>
              </a:rPr>
              <a:t>Mastebrockis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Regimantas Lukoševičius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7861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A7F1C-EC08-99B7-4D86-4D8FE06B5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lt-LT" sz="5400" dirty="0">
                <a:latin typeface="Arial" panose="020B0604020202020204" pitchFamily="34" charset="0"/>
                <a:cs typeface="Arial" panose="020B0604020202020204" pitchFamily="34" charset="0"/>
              </a:rPr>
              <a:t>Šokis 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91EBA-64F8-CD82-F34C-3F4245BFD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lt-LT" sz="2400" dirty="0"/>
              <a:t>Darbą rengė:</a:t>
            </a:r>
          </a:p>
          <a:p>
            <a:r>
              <a:rPr lang="lt-LT" sz="2400" dirty="0"/>
              <a:t>Deimantė Urbonavičiūtė</a:t>
            </a:r>
          </a:p>
          <a:p>
            <a:r>
              <a:rPr lang="lt-LT" sz="2400" dirty="0"/>
              <a:t>Greta </a:t>
            </a:r>
            <a:r>
              <a:rPr lang="lt-LT" sz="2400" dirty="0" err="1"/>
              <a:t>Dokutovičiūtė</a:t>
            </a:r>
            <a:endParaRPr lang="lt-LT" sz="2400" dirty="0"/>
          </a:p>
          <a:p>
            <a:r>
              <a:rPr lang="lt-LT" sz="2400" dirty="0"/>
              <a:t>Dominykas Strazdas</a:t>
            </a:r>
          </a:p>
          <a:p>
            <a:r>
              <a:rPr lang="lt-LT" sz="2400" dirty="0"/>
              <a:t>Rytis </a:t>
            </a:r>
            <a:r>
              <a:rPr lang="lt-LT" sz="2400" dirty="0" err="1"/>
              <a:t>Mastebrockis</a:t>
            </a:r>
            <a:endParaRPr lang="lt-LT" sz="2400" dirty="0"/>
          </a:p>
          <a:p>
            <a:r>
              <a:rPr lang="lt-LT" sz="2400" dirty="0"/>
              <a:t>Kostas </a:t>
            </a:r>
            <a:r>
              <a:rPr lang="lt-LT" sz="2400" dirty="0" err="1"/>
              <a:t>Daminaitis</a:t>
            </a:r>
            <a:endParaRPr lang="lt-LT" sz="2400" dirty="0"/>
          </a:p>
          <a:p>
            <a:r>
              <a:rPr lang="lt-LT" sz="2400" dirty="0"/>
              <a:t>Karolis Lukšys</a:t>
            </a:r>
          </a:p>
          <a:p>
            <a:r>
              <a:rPr lang="lt-LT" sz="2400" dirty="0"/>
              <a:t>Monika </a:t>
            </a:r>
            <a:r>
              <a:rPr lang="lt-LT" sz="2400" dirty="0" err="1"/>
              <a:t>Nemunaitytė</a:t>
            </a:r>
            <a:endParaRPr lang="lt-LT" sz="2400" dirty="0"/>
          </a:p>
          <a:p>
            <a:r>
              <a:rPr lang="lt-LT" sz="2400" dirty="0"/>
              <a:t>Emilija </a:t>
            </a:r>
            <a:r>
              <a:rPr lang="lt-LT" sz="2400" dirty="0" err="1"/>
              <a:t>Kosteckytė</a:t>
            </a:r>
            <a:endParaRPr lang="lt-LT" sz="2400" dirty="0"/>
          </a:p>
        </p:txBody>
      </p:sp>
    </p:spTree>
    <p:extLst>
      <p:ext uri="{BB962C8B-B14F-4D97-AF65-F5344CB8AC3E}">
        <p14:creationId xmlns:p14="http://schemas.microsoft.com/office/powerpoint/2010/main" val="20293681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3F20DD-C116-6FBE-0782-180F5F50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lt-LT" sz="5400" dirty="0">
                <a:latin typeface="Arial" panose="020B0604020202020204" pitchFamily="34" charset="0"/>
                <a:cs typeface="Arial" panose="020B0604020202020204" pitchFamily="34" charset="0"/>
              </a:rPr>
              <a:t>Daina 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4B686-713C-B402-8ACC-F8858E425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Darbą rengė:</a:t>
            </a:r>
          </a:p>
          <a:p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Marius Rasimavičius</a:t>
            </a:r>
          </a:p>
          <a:p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Andrius Jarmolenka</a:t>
            </a:r>
          </a:p>
          <a:p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Emilis Tamošiūnas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5230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90BACF-3372-11A7-85E9-46F938A57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lt-LT" sz="5400" dirty="0">
                <a:latin typeface="Arial" panose="020B0604020202020204" pitchFamily="34" charset="0"/>
                <a:cs typeface="Arial" panose="020B0604020202020204" pitchFamily="34" charset="0"/>
              </a:rPr>
              <a:t>Filmukas 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AB503-FA2D-A03B-94E0-E34D84577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Darbą rengė: </a:t>
            </a:r>
          </a:p>
          <a:p>
            <a:r>
              <a:rPr lang="lt-LT" sz="2400" dirty="0" err="1">
                <a:latin typeface="Arial" panose="020B0604020202020204" pitchFamily="34" charset="0"/>
                <a:cs typeface="Arial" panose="020B0604020202020204" pitchFamily="34" charset="0"/>
              </a:rPr>
              <a:t>Nojus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 err="1">
                <a:latin typeface="Arial" panose="020B0604020202020204" pitchFamily="34" charset="0"/>
                <a:cs typeface="Arial" panose="020B0604020202020204" pitchFamily="34" charset="0"/>
              </a:rPr>
              <a:t>Ringaitis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Joris </a:t>
            </a:r>
            <a:r>
              <a:rPr lang="lt-LT" sz="2400" dirty="0" err="1">
                <a:latin typeface="Arial" panose="020B0604020202020204" pitchFamily="34" charset="0"/>
                <a:cs typeface="Arial" panose="020B0604020202020204" pitchFamily="34" charset="0"/>
              </a:rPr>
              <a:t>Ringaitis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Balys </a:t>
            </a:r>
            <a:r>
              <a:rPr lang="lt-LT" sz="2400" dirty="0" err="1">
                <a:latin typeface="Arial" panose="020B0604020202020204" pitchFamily="34" charset="0"/>
                <a:cs typeface="Arial" panose="020B0604020202020204" pitchFamily="34" charset="0"/>
              </a:rPr>
              <a:t>Čiuprinskas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314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776DC44D-B3F8-E95D-BF42-D7E49D50B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GB" sz="5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Darbo tikslas</a:t>
            </a:r>
            <a:r>
              <a:rPr lang="lt-LT" sz="5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ir uždaviniai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AA87DAF-3102-E10B-9BDD-8F09997CB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lt-LT" sz="2400" b="1" i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Tikslas</a:t>
            </a:r>
            <a:r>
              <a:rPr lang="lt-LT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Susipažinti su Ukrainos kultūra, </a:t>
            </a:r>
            <a:r>
              <a:rPr lang="lt-LT" sz="2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ist</a:t>
            </a:r>
            <a:r>
              <a:rPr lang="en-US" sz="2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orija</a:t>
            </a:r>
            <a:r>
              <a:rPr lang="lt-LT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ir ukrainiečiais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</a:t>
            </a:r>
            <a:r>
              <a:rPr lang="lt-LT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gyvenančiais Lietuvoje. </a:t>
            </a:r>
          </a:p>
          <a:p>
            <a:endParaRPr lang="lt-LT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t-LT" sz="2400" b="1" i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Uždaviniai</a:t>
            </a:r>
            <a:r>
              <a:rPr lang="lt-LT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</a:p>
          <a:p>
            <a:pPr marL="514350" indent="-514350">
              <a:buAutoNum type="arabicPeriod"/>
            </a:pPr>
            <a:r>
              <a:rPr lang="lt-LT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Per įvairias veiklas susipažinti su Ukrainos kultūra ir istorija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lt-LT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lt-LT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Pasidalinti surinktomis žiniomis apie Ukrainą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lt-LT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en-US" sz="2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Supažindinti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su</a:t>
            </a:r>
            <a:r>
              <a:rPr lang="lt-LT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ukrainieči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ai</a:t>
            </a:r>
            <a:r>
              <a:rPr lang="lt-LT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</a:t>
            </a:r>
            <a:r>
              <a:rPr lang="lt-LT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gyvenanči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ai</a:t>
            </a:r>
            <a:r>
              <a:rPr lang="lt-LT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 Lietuvoje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lt-LT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endParaRPr lang="lt-LT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990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B31AB6-F313-FF21-61C5-62DCE3639A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3" b="6035"/>
          <a:stretch/>
        </p:blipFill>
        <p:spPr bwMode="auto">
          <a:xfrm>
            <a:off x="3049" y="0"/>
            <a:ext cx="12188951" cy="6856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6084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9540B8DB-3F90-2CCC-9544-24E23852E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GB" sz="5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Istorija</a:t>
            </a:r>
            <a:endParaRPr lang="lt-LT" sz="5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Ukrainian Flag Ultra HD Wallpaper for 4K UHD TV &amp; Desktop : Dual Monitor :  Smartphone &amp; Tablet Devices">
            <a:extLst>
              <a:ext uri="{FF2B5EF4-FFF2-40B4-BE49-F238E27FC236}">
                <a16:creationId xmlns:a16="http://schemas.microsoft.com/office/drawing/2014/main" id="{4E654F7F-8A55-1D49-57D9-8DB1608C5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8" r="28398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16977C5-85F9-ED48-970C-53FCF6CEC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58581"/>
            <a:ext cx="6647688" cy="35345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t-LT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Ukraina (ukr. </a:t>
            </a:r>
            <a:r>
              <a:rPr lang="lt-LT" sz="2400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Україна</a:t>
            </a:r>
            <a:r>
              <a:rPr lang="lt-LT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 – didžiausia Europos valstybė (neskaitant Rusijos), išsidėsčiusi Rytų Europoje. Ši šalis, žinoma kaip Kijevo Rusia. Ukraina yra unitarinė valstybė, suskirstyta į 24 sritis, vieną autonominę respubliką (Krymas) ir 2 ypatingąjį statusą turinčius miestus: sostinę Kijevą ir Sevastopolį. Pirmą kartą Ukrainos pavadinimas aptinkamas 1187 m. Hipatijaus metraštyje</a:t>
            </a: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548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6BEB42-63BA-FE0D-9A7E-EE4D01BB4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dirty="0" err="1"/>
              <a:t>Geografinė</a:t>
            </a:r>
            <a:r>
              <a:rPr lang="en-US" sz="5400" dirty="0"/>
              <a:t> </a:t>
            </a:r>
            <a:r>
              <a:rPr lang="en-US" sz="5400" dirty="0" err="1"/>
              <a:t>padėtis</a:t>
            </a:r>
            <a:endParaRPr lang="en-US" sz="5400" dirty="0"/>
          </a:p>
        </p:txBody>
      </p:sp>
      <p:sp>
        <p:nvSpPr>
          <p:cNvPr id="410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7E6CD-4BD5-9A0A-DCEE-135620509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67098"/>
            <a:ext cx="7103166" cy="4078224"/>
          </a:xfrm>
        </p:spPr>
        <p:txBody>
          <a:bodyPr anchor="t">
            <a:normAutofit/>
          </a:bodyPr>
          <a:lstStyle/>
          <a:p>
            <a:pPr>
              <a:spcAft>
                <a:spcPts val="800"/>
              </a:spcAft>
            </a:pPr>
            <a:r>
              <a:rPr lang="lt-LT" sz="26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Ukrainà</a:t>
            </a:r>
            <a:r>
              <a:rPr lang="lt-LT" sz="2600" noProof="0" dirty="0">
                <a:latin typeface="Arial" panose="020B0604020202020204" pitchFamily="34" charset="0"/>
                <a:cs typeface="Arial" panose="020B0604020202020204" pitchFamily="34" charset="0"/>
              </a:rPr>
              <a:t>, valstybė Europos pietryčiuose. Plotas 603 628 km</a:t>
            </a:r>
            <a:r>
              <a:rPr lang="lt-LT" sz="2600" baseline="30000" noProof="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lt-LT" sz="2600" noProof="0" dirty="0">
                <a:latin typeface="Arial" panose="020B0604020202020204" pitchFamily="34" charset="0"/>
                <a:cs typeface="Arial" panose="020B0604020202020204" pitchFamily="34" charset="0"/>
              </a:rPr>
              <a:t>. 43,7 mln. gyventojų (2021). Sostinė – Kijevas. Ukraina suskirstyta į 24 sritis, Krymo Autonominę Respubliką ir 2 miestus, turinčius specialų statusą (Kijevas ir Sevastopolis). </a:t>
            </a:r>
          </a:p>
          <a:p>
            <a:pPr>
              <a:spcAft>
                <a:spcPts val="800"/>
              </a:spcAft>
            </a:pPr>
            <a:r>
              <a:rPr lang="lt-LT" sz="2600" kern="100" noProof="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Karpãta</a:t>
            </a:r>
            <a:r>
              <a:rPr lang="lt-LT" sz="2600" kern="100" noProof="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</a:t>
            </a:r>
            <a:r>
              <a:rPr lang="lt-LT" sz="26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kalnų grandinė, esanti </a:t>
            </a:r>
            <a:r>
              <a:rPr lang="lt-LT" sz="2600" kern="100" noProof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Ukrainos vakaruose. Plotas apie 24 000 km</a:t>
            </a:r>
            <a:r>
              <a:rPr lang="lt-LT" sz="2600" kern="100" baseline="30000" noProof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</a:t>
            </a:r>
            <a:r>
              <a:rPr lang="lt-LT" sz="2600" kern="100" noProof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Didžiausias aukštis 2061 m – </a:t>
            </a:r>
            <a:r>
              <a:rPr lang="lt-LT" sz="2600" kern="100" noProof="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Hoverlos</a:t>
            </a:r>
            <a:r>
              <a:rPr lang="lt-LT" sz="2600" kern="100" noProof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kalnas Rytų </a:t>
            </a:r>
            <a:r>
              <a:rPr lang="lt-LT" sz="2600" kern="100" noProof="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Beskiduose</a:t>
            </a:r>
            <a:r>
              <a:rPr lang="lt-LT" sz="2600" kern="100" noProof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indent="0">
              <a:spcAft>
                <a:spcPts val="800"/>
              </a:spcAft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Ukrainos geografija – Vikipedija">
            <a:extLst>
              <a:ext uri="{FF2B5EF4-FFF2-40B4-BE49-F238E27FC236}">
                <a16:creationId xmlns:a16="http://schemas.microsoft.com/office/drawing/2014/main" id="{7CE8DB43-B346-0C24-2B84-E83CDA4D9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7" r="18335" b="3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327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A7B38-F483-8CF7-CDA9-08C29A870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783" y="1004591"/>
            <a:ext cx="4888992" cy="608467"/>
          </a:xfrm>
        </p:spPr>
        <p:txBody>
          <a:bodyPr anchor="t">
            <a:no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Ukrainie</a:t>
            </a:r>
            <a:r>
              <a:rPr lang="lt-LT" sz="3600" dirty="0">
                <a:latin typeface="Arial" panose="020B0604020202020204" pitchFamily="34" charset="0"/>
                <a:cs typeface="Arial" panose="020B0604020202020204" pitchFamily="34" charset="0"/>
              </a:rPr>
              <a:t>čiai Lietuvoje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77D0C-2F57-B63A-C511-8344F0487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783" y="1746503"/>
            <a:ext cx="4754545" cy="49142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Nuo XIV a. dabartinė Ukraina buvo Lietuvos Didžiosios Kunigaikštystės dalis, tačiau po Abiejų Tautų Respublikos padalijimų abi šalys pateko į Rusijos imperijos sudėtį. Tarpukario laikotarpiu Lietuvoje apsigyveno dalis ukrainiečių pabėgėlių, o Sovietų okupacijos metais abi šalys tapo Sovietų Sąjungos dalimi. Atkūrus nepriklausomybes, Lietuva tapo artima Ukrainos sąjungininke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4608F3-C8E3-548E-3A5D-B9679DEBD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9" r="19961" b="-1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38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C63F0-48E3-BD34-F6B3-483405C9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697506" cy="1402470"/>
          </a:xfrm>
        </p:spPr>
        <p:txBody>
          <a:bodyPr anchor="t">
            <a:normAutofit/>
          </a:bodyPr>
          <a:lstStyle/>
          <a:p>
            <a:r>
              <a:rPr lang="lt-LT" sz="3600" dirty="0">
                <a:latin typeface="Arial" panose="020B0604020202020204" pitchFamily="34" charset="0"/>
                <a:cs typeface="Arial" panose="020B0604020202020204" pitchFamily="34" charset="0"/>
              </a:rPr>
              <a:t>Ukrainiečiai Lietuvoje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55" name="Straight Connector 2054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CF03D-1C1C-A177-9CE8-9DADBBA19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839271"/>
            <a:ext cx="4616824" cy="4803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t-LT" sz="2400" b="1" dirty="0">
                <a:latin typeface="Arial" panose="020B0604020202020204" pitchFamily="34" charset="0"/>
                <a:cs typeface="Arial" panose="020B0604020202020204" pitchFamily="34" charset="0"/>
              </a:rPr>
              <a:t>Nuo 2014 m. Rusijos agresijos iki dabar -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po 2014 metų Krymo aneksijos ir karo </a:t>
            </a:r>
            <a:r>
              <a:rPr lang="lt-LT" sz="2400" dirty="0" err="1">
                <a:latin typeface="Arial" panose="020B0604020202020204" pitchFamily="34" charset="0"/>
                <a:cs typeface="Arial" panose="020B0604020202020204" pitchFamily="34" charset="0"/>
              </a:rPr>
              <a:t>Donbase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 į Lietuvą pradėjo atvykti daugiau ukrainiečių pabėgėlių.</a:t>
            </a:r>
          </a:p>
          <a:p>
            <a:pPr marL="0" indent="0">
              <a:buNone/>
            </a:pPr>
            <a:r>
              <a:rPr lang="lt-LT" sz="2400" b="1" dirty="0">
                <a:latin typeface="Arial" panose="020B0604020202020204" pitchFamily="34" charset="0"/>
                <a:cs typeface="Arial" panose="020B0604020202020204" pitchFamily="34" charset="0"/>
              </a:rPr>
              <a:t>2022 m. plataus masto Rusijos invazija -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po 2022 m. vasario 24 d. Rusijos invazijos Lietuva tapo viena pagrindinių ukrainiečių pabėgėlių priėmimo šalių. Lietuvoje susikūrė stipri ukrainiečių pabėgėlių bendruomenė, aktyviai veikia paramos organizacijos.</a:t>
            </a:r>
          </a:p>
          <a:p>
            <a:pPr>
              <a:buFont typeface="Arial" panose="020B0604020202020204" pitchFamily="34" charset="0"/>
              <a:buChar char="•"/>
            </a:pP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What Ukraine Means for Lithuanians Haunted by Soviet Past - New Lines  Magazine">
            <a:extLst>
              <a:ext uri="{FF2B5EF4-FFF2-40B4-BE49-F238E27FC236}">
                <a16:creationId xmlns:a16="http://schemas.microsoft.com/office/drawing/2014/main" id="{BF97C854-41C3-3762-F04D-8FAAA7C20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5" r="18370" b="-1"/>
          <a:stretch/>
        </p:blipFill>
        <p:spPr bwMode="auto">
          <a:xfrm>
            <a:off x="5650992" y="10"/>
            <a:ext cx="654100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113804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C99957FC9A9F6242A3C8D55929C15C58" ma:contentTypeVersion="6" ma:contentTypeDescription="Kurkite naują dokumentą." ma:contentTypeScope="" ma:versionID="cfd4d6841ecfee9a693c76b8ec364dac">
  <xsd:schema xmlns:xsd="http://www.w3.org/2001/XMLSchema" xmlns:xs="http://www.w3.org/2001/XMLSchema" xmlns:p="http://schemas.microsoft.com/office/2006/metadata/properties" xmlns:ns3="261b6a62-a372-4652-b61e-a2fdd19400f7" targetNamespace="http://schemas.microsoft.com/office/2006/metadata/properties" ma:root="true" ma:fieldsID="4590b9cc3e771f5a0cc9bbd98f3e6a1c" ns3:_="">
    <xsd:import namespace="261b6a62-a372-4652-b61e-a2fdd19400f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1b6a62-a372-4652-b61e-a2fdd19400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B3B3C7-7C8B-4D7B-B50E-E3C5680EDA12}">
  <ds:schemaRefs>
    <ds:schemaRef ds:uri="261b6a62-a372-4652-b61e-a2fdd19400f7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6752397-CA79-4467-9E10-3674F04622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EAE7AF-7ADA-4486-987F-C031BF3AB1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1b6a62-a372-4652-b61e-a2fdd19400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1877</TotalTime>
  <Words>1118</Words>
  <Application>Microsoft Office PowerPoint</Application>
  <PresentationFormat>Widescreen</PresentationFormat>
  <Paragraphs>136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Aptos</vt:lpstr>
      <vt:lpstr>Aptos Display</vt:lpstr>
      <vt:lpstr>Arial</vt:lpstr>
      <vt:lpstr>inherit</vt:lpstr>
      <vt:lpstr>Meiryo</vt:lpstr>
      <vt:lpstr>„Office“ tema</vt:lpstr>
      <vt:lpstr>Tautinės bendruomenės Lietuvoje</vt:lpstr>
      <vt:lpstr>  Ukrainiečiai українців </vt:lpstr>
      <vt:lpstr>Turinys:</vt:lpstr>
      <vt:lpstr>Darbo tikslas ir uždaviniai</vt:lpstr>
      <vt:lpstr>PowerPoint Presentation</vt:lpstr>
      <vt:lpstr>Istorija</vt:lpstr>
      <vt:lpstr>Geografinė padėtis</vt:lpstr>
      <vt:lpstr>Ukrainiečiai Lietuvoje</vt:lpstr>
      <vt:lpstr>Ukrainiečiai Lietuvoje</vt:lpstr>
      <vt:lpstr>Architektūra</vt:lpstr>
      <vt:lpstr>Kijevo Šv. Sofijos soboras </vt:lpstr>
      <vt:lpstr>Kijevo Pečersko laura </vt:lpstr>
      <vt:lpstr>Liubarto pilis </vt:lpstr>
      <vt:lpstr>Lankomiausi objektai</vt:lpstr>
      <vt:lpstr>Livadijos ir  Voroncovo rūmai </vt:lpstr>
      <vt:lpstr>Nepriklausomybės aikštė</vt:lpstr>
      <vt:lpstr>Kijevo nacionalinis botanikos sodas </vt:lpstr>
      <vt:lpstr>Tradicijos</vt:lpstr>
      <vt:lpstr>Dainos</vt:lpstr>
      <vt:lpstr>Šokiai</vt:lpstr>
      <vt:lpstr>Virtuvė</vt:lpstr>
      <vt:lpstr>Papročiai</vt:lpstr>
      <vt:lpstr>Tradiciniai drabužiai </vt:lpstr>
      <vt:lpstr>Išvados</vt:lpstr>
      <vt:lpstr>Šaltiniai </vt:lpstr>
      <vt:lpstr>2E klasės darbai</vt:lpstr>
      <vt:lpstr>Knygos puslapiai</vt:lpstr>
      <vt:lpstr>Technologijos </vt:lpstr>
      <vt:lpstr>Nuotrauka </vt:lpstr>
      <vt:lpstr>Ekskursija </vt:lpstr>
      <vt:lpstr>Straipsnis užsienio kalba</vt:lpstr>
      <vt:lpstr>Matematinių uždavinių kūrimas ir sprendimas</vt:lpstr>
      <vt:lpstr>Šokis </vt:lpstr>
      <vt:lpstr>Daina </vt:lpstr>
      <vt:lpstr>Filmukas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Jurgita Rasimavičienė</dc:creator>
  <cp:lastModifiedBy>Ugne V.</cp:lastModifiedBy>
  <cp:revision>37</cp:revision>
  <dcterms:created xsi:type="dcterms:W3CDTF">2025-01-29T07:19:28Z</dcterms:created>
  <dcterms:modified xsi:type="dcterms:W3CDTF">2025-01-31T06:33:53Z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0x010100C99957FC9A9F6242A3C8D55929C15C58</vt:lpwstr>
  </property>
</Properties>
</file>