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422" r:id="rId1"/>
  </p:sldMasterIdLst>
  <p:notesMasterIdLst>
    <p:notesMasterId r:id="rId27"/>
  </p:notesMasterIdLst>
  <p:sldIdLst>
    <p:sldId id="256" r:id="rId2"/>
    <p:sldId id="257" r:id="rId3"/>
    <p:sldId id="274" r:id="rId4"/>
    <p:sldId id="275" r:id="rId5"/>
    <p:sldId id="276" r:id="rId6"/>
    <p:sldId id="277" r:id="rId7"/>
    <p:sldId id="259" r:id="rId8"/>
    <p:sldId id="260" r:id="rId9"/>
    <p:sldId id="282" r:id="rId10"/>
    <p:sldId id="278" r:id="rId11"/>
    <p:sldId id="279" r:id="rId12"/>
    <p:sldId id="280" r:id="rId13"/>
    <p:sldId id="281" r:id="rId14"/>
    <p:sldId id="261" r:id="rId15"/>
    <p:sldId id="262" r:id="rId16"/>
    <p:sldId id="264" r:id="rId17"/>
    <p:sldId id="266" r:id="rId18"/>
    <p:sldId id="283" r:id="rId19"/>
    <p:sldId id="267" r:id="rId20"/>
    <p:sldId id="268" r:id="rId21"/>
    <p:sldId id="269" r:id="rId22"/>
    <p:sldId id="270" r:id="rId23"/>
    <p:sldId id="271" r:id="rId24"/>
    <p:sldId id="272" r:id="rId25"/>
    <p:sldId id="258" r:id="rId26"/>
  </p:sldIdLst>
  <p:sldSz cx="9144000" cy="5143500" type="screen16x9"/>
  <p:notesSz cx="6858000" cy="9144000"/>
  <p:embeddedFontLst>
    <p:embeddedFont>
      <p:font typeface="Anton" panose="020B0604020202020204" charset="0"/>
      <p:regular r:id="rId28"/>
    </p:embeddedFont>
    <p:embeddedFont>
      <p:font typeface="Wingdings 3" panose="05040102010807070707" pitchFamily="18" charset="2"/>
      <p:regular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Bookman Old Style" panose="020506040505050202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0" autoAdjust="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4733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ef931fea1c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2ef931fea1c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38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f931fea1c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ef931fea1c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10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f931fea1c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ef931fea1c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923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f931fea1c_1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ef931fea1c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760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f931fea1c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ef931fea1c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583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f931fea1c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ef931fea1c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84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f931fea1c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2ef931fea1c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052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f931fea1c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ef931fea1c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12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f931fea1c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ef931fea1c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87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f931fea1c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ef931fea1c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256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f931fea1c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ef931fea1c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99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f931fea1c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ef931fea1c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15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f931fea1c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ef931fea1c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329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f931fea1c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2ef931fea1c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97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f931fea1c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ef931fea1c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68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09500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9496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74087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23905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8523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59278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90845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23158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71177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01902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74964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88197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4996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88474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315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00509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25813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21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  <p:sldLayoutId id="2147484438" r:id="rId16"/>
    <p:sldLayoutId id="2147484439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ug.maps.arcgis.com/apps/mapviewer/index.html?webmap=79f10dfc9ef847f6bbcc94cceffce7b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mde.lrv.lt/lt/tautiniu-mazumu-kulturos-centrai-ir-tautines-bendrijos/tautiniu-mazumu-organizacijos/lenkai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uroparl.europa.eu/meetdocs/2014_2019/plmrep/COMMITTEES/PETI/LT/2017/05-03/1123902LT.pdf" TargetMode="External"/><Relationship Id="rId4" Type="http://schemas.openxmlformats.org/officeDocument/2006/relationships/hyperlink" Target="https://www.istorija.lt/data/public/uploads/2020/09/lietuvos-etnologija-1221-10-kiti-straipsniai-other-articles-darius-daukc5a1as-lietuvos-lenkai-p.-167-194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/>
        </p:nvSpPr>
        <p:spPr>
          <a:xfrm>
            <a:off x="1219200" y="1287558"/>
            <a:ext cx="6771241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191515"/>
                </a:solidFill>
                <a:latin typeface="Bookman Old Style" panose="02050604050505020204" pitchFamily="18" charset="0"/>
                <a:sym typeface="Anton"/>
              </a:rPr>
              <a:t>LENK</a:t>
            </a:r>
            <a:r>
              <a:rPr lang="lt-LT" sz="6000" dirty="0" smtClean="0">
                <a:solidFill>
                  <a:srgbClr val="191515"/>
                </a:solidFill>
                <a:latin typeface="Bookman Old Style" panose="02050604050505020204" pitchFamily="18" charset="0"/>
                <a:sym typeface="Anton"/>
              </a:rPr>
              <a:t>Ų </a:t>
            </a:r>
            <a:r>
              <a:rPr lang="en" sz="6000" dirty="0" smtClean="0">
                <a:solidFill>
                  <a:srgbClr val="191515"/>
                </a:solidFill>
                <a:latin typeface="Bookman Old Style" panose="02050604050505020204" pitchFamily="18" charset="0"/>
                <a:sym typeface="Anton"/>
              </a:rPr>
              <a:t>TAUTIN</a:t>
            </a:r>
            <a:r>
              <a:rPr lang="lt-LT" sz="6000" dirty="0" smtClean="0">
                <a:solidFill>
                  <a:srgbClr val="191515"/>
                </a:solidFill>
                <a:latin typeface="Bookman Old Style" panose="02050604050505020204" pitchFamily="18" charset="0"/>
                <a:sym typeface="Anton"/>
              </a:rPr>
              <a:t>Ė MAŽUMA LIETUVOJE</a:t>
            </a:r>
            <a:endParaRPr sz="6000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9307" y="4341541"/>
            <a:ext cx="492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Bookman Old Style" panose="02050604050505020204" pitchFamily="18" charset="0"/>
              </a:rPr>
              <a:t>MARTYNA Š. IR DOMINYKAS B. JOKŪBAS B. </a:t>
            </a:r>
          </a:p>
          <a:p>
            <a:r>
              <a:rPr lang="lt-LT" dirty="0" smtClean="0">
                <a:latin typeface="Bookman Old Style" panose="02050604050505020204" pitchFamily="18" charset="0"/>
              </a:rPr>
              <a:t> </a:t>
            </a:r>
            <a:r>
              <a:rPr lang="en-US" dirty="0" smtClean="0">
                <a:latin typeface="Bookman Old Style" panose="02050604050505020204" pitchFamily="18" charset="0"/>
              </a:rPr>
              <a:t>2C VUG 2025-01-31</a:t>
            </a:r>
            <a:r>
              <a:rPr lang="lt-LT" dirty="0" smtClean="0">
                <a:latin typeface="Bookman Old Style" panose="02050604050505020204" pitchFamily="18" charset="0"/>
              </a:rPr>
              <a:t> 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3885" y="1875170"/>
            <a:ext cx="6311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800" dirty="0">
                <a:latin typeface="Bookman Old Style" panose="02050604050505020204" pitchFamily="18" charset="0"/>
              </a:rPr>
              <a:t>GARSŪS LIETUVOS LENKAI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1180" y="1092820"/>
            <a:ext cx="0" cy="30480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746272" y="1092820"/>
            <a:ext cx="0" cy="30480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3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892" y="713679"/>
            <a:ext cx="409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latin typeface="Bookman Old Style" panose="02050604050505020204" pitchFamily="18" charset="0"/>
              </a:rPr>
              <a:t>ANNA KREPSZTUL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5" y="1595089"/>
            <a:ext cx="2741767" cy="253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87">
            <a:off x="3975990" y="828674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100">
            <a:off x="5552029" y="2860520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67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756">
            <a:off x="1368986" y="1381009"/>
            <a:ext cx="2113040" cy="317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68052" y="631902"/>
            <a:ext cx="522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ookman Old Style" panose="02050604050505020204" pitchFamily="18" charset="0"/>
              </a:rPr>
              <a:t>W</a:t>
            </a:r>
            <a:r>
              <a:rPr lang="lt-LT" sz="2800" dirty="0" smtClean="0">
                <a:latin typeface="Bookman Old Style" panose="02050604050505020204" pitchFamily="18" charset="0"/>
              </a:rPr>
              <a:t>ALDEMAR TOMASZEWSKI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596">
            <a:off x="4628811" y="1691385"/>
            <a:ext cx="3315271" cy="174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1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2693" y="267629"/>
            <a:ext cx="504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ookman Old Style" panose="02050604050505020204" pitchFamily="18" charset="0"/>
              </a:rPr>
              <a:t>DARIUSZ IR KSISTOF LAWRYNOWICZ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292">
            <a:off x="1167162" y="1752432"/>
            <a:ext cx="2642676" cy="2702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748">
            <a:off x="5749266" y="1743423"/>
            <a:ext cx="2173016" cy="2702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61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473" y="1888273"/>
            <a:ext cx="622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ookman Old Style" panose="02050604050505020204" pitchFamily="18" charset="0"/>
              </a:rPr>
              <a:t>KLAS</a:t>
            </a:r>
            <a:r>
              <a:rPr lang="lt-LT" sz="4800" dirty="0" smtClean="0">
                <a:latin typeface="Bookman Old Style" panose="02050604050505020204" pitchFamily="18" charset="0"/>
              </a:rPr>
              <a:t>ĖS DARBAI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32954" y="2811603"/>
            <a:ext cx="4676080" cy="148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5354" y="2964003"/>
            <a:ext cx="4676080" cy="148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7754" y="3116403"/>
            <a:ext cx="4676080" cy="148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046" y="122416"/>
            <a:ext cx="6913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KNYGŲ PUSLAPIAI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0" y="1758451"/>
            <a:ext cx="2237309" cy="3184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759138"/>
            <a:ext cx="1999785" cy="3183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39" y="1758451"/>
            <a:ext cx="2253178" cy="3184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3824" y="1324774"/>
            <a:ext cx="25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Bookman Old Style" panose="02050604050505020204" pitchFamily="18" charset="0"/>
              </a:rPr>
              <a:t>AUSTĖJA KAZLAUSKAITĖ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4839" y="1354511"/>
            <a:ext cx="2373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Bookman Old Style" panose="02050604050505020204" pitchFamily="18" charset="0"/>
              </a:rPr>
              <a:t>MANTĖ RAKAUSKAITĖ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980" y="1354510"/>
            <a:ext cx="2304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>
                <a:latin typeface="Bookman Old Style" panose="02050604050505020204" pitchFamily="18" charset="0"/>
              </a:rPr>
              <a:t>SAULĖ STALIORAITĖ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07509" y="899532"/>
            <a:ext cx="6966442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746" y="319668"/>
            <a:ext cx="4430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STRAIPSNIS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07509" y="1242998"/>
            <a:ext cx="4676080" cy="148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00869" y="1917758"/>
            <a:ext cx="4572000" cy="2038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lt-LT" sz="2800" kern="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Polish national minority and its contribution to cultural diversity in Lithuania</a:t>
            </a:r>
            <a:endParaRPr lang="en-US" kern="1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5436" y="4616605"/>
            <a:ext cx="8311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>
                <a:latin typeface="Bookman Old Style" panose="02050604050505020204" pitchFamily="18" charset="0"/>
              </a:rPr>
              <a:t>PAULIUS JARAŠIŪNAS IR MARTYNAS LIUGAS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576" y="286341"/>
            <a:ext cx="6988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NACIONALINIAI PATIEKALAI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6576" y="1904197"/>
            <a:ext cx="46983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8" y="2302371"/>
            <a:ext cx="2377474" cy="244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1667" y="2622127"/>
            <a:ext cx="2441941" cy="1802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3" y="2246810"/>
            <a:ext cx="2111392" cy="1789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240" y="1394532"/>
            <a:ext cx="2799728" cy="20997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26338" y="40363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1800" dirty="0">
                <a:latin typeface="Bookman Old Style" panose="02050604050505020204" pitchFamily="18" charset="0"/>
              </a:rPr>
              <a:t>ROJUS R.</a:t>
            </a:r>
          </a:p>
          <a:p>
            <a:r>
              <a:rPr lang="lt-LT" sz="1800" dirty="0">
                <a:latin typeface="Bookman Old Style" panose="02050604050505020204" pitchFamily="18" charset="0"/>
              </a:rPr>
              <a:t>PRANAS </a:t>
            </a:r>
            <a:r>
              <a:rPr lang="lt-LT" sz="1800" dirty="0" smtClean="0">
                <a:latin typeface="Bookman Old Style" panose="02050604050505020204" pitchFamily="18" charset="0"/>
              </a:rPr>
              <a:t>G</a:t>
            </a:r>
            <a:r>
              <a:rPr lang="lt-LT" sz="1800" dirty="0">
                <a:latin typeface="Bookman Old Style" panose="02050604050505020204" pitchFamily="18" charset="0"/>
              </a:rPr>
              <a:t>.</a:t>
            </a:r>
          </a:p>
          <a:p>
            <a:r>
              <a:rPr lang="lt-LT" sz="1800" dirty="0">
                <a:latin typeface="Bookman Old Style" panose="02050604050505020204" pitchFamily="18" charset="0"/>
              </a:rPr>
              <a:t>ARNAS K.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656" y="343734"/>
            <a:ext cx="48718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4400" dirty="0">
                <a:latin typeface="Bookman Old Style" panose="02050604050505020204" pitchFamily="18" charset="0"/>
              </a:rPr>
              <a:t>NACIONALINIAI PATIEKALAI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6576" y="1904197"/>
            <a:ext cx="46983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" y="2556213"/>
            <a:ext cx="1493980" cy="2073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84" y="2556213"/>
            <a:ext cx="1579319" cy="2073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99" y="2556213"/>
            <a:ext cx="1647667" cy="2073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03" y="2556212"/>
            <a:ext cx="1573451" cy="2073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39" y="1292497"/>
            <a:ext cx="1676987" cy="2189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8553" y="3682934"/>
            <a:ext cx="17613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latin typeface="Bookman Old Style" panose="02050604050505020204" pitchFamily="18" charset="0"/>
              </a:rPr>
              <a:t>ROJUS R.</a:t>
            </a:r>
          </a:p>
          <a:p>
            <a:r>
              <a:rPr lang="lt-LT" sz="1800" dirty="0">
                <a:latin typeface="Bookman Old Style" panose="02050604050505020204" pitchFamily="18" charset="0"/>
              </a:rPr>
              <a:t>PRANAS </a:t>
            </a:r>
            <a:r>
              <a:rPr lang="lt-LT" sz="1800" dirty="0" smtClean="0">
                <a:latin typeface="Bookman Old Style" panose="02050604050505020204" pitchFamily="18" charset="0"/>
              </a:rPr>
              <a:t>G</a:t>
            </a:r>
            <a:r>
              <a:rPr lang="lt-LT" sz="1800" dirty="0">
                <a:latin typeface="Bookman Old Style" panose="02050604050505020204" pitchFamily="18" charset="0"/>
              </a:rPr>
              <a:t>.</a:t>
            </a:r>
          </a:p>
          <a:p>
            <a:r>
              <a:rPr lang="lt-LT" sz="1800" dirty="0">
                <a:latin typeface="Bookman Old Style" panose="02050604050505020204" pitchFamily="18" charset="0"/>
              </a:rPr>
              <a:t>ARNAS K.</a:t>
            </a:r>
            <a:endParaRPr lang="en-US" sz="1800" dirty="0">
              <a:latin typeface="Bookman Old Style" panose="02050604050505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444" y="267630"/>
            <a:ext cx="5025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EKSKURSIJA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01444" y="1189463"/>
            <a:ext cx="4215161" cy="149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4653" y="2245112"/>
            <a:ext cx="520390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https://vug.maps.arcgis.com/apps/mapviewer/index.html?webmap=79f10dfc9ef847f6bbcc94cceffce7b8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/>
        </p:nvSpPr>
        <p:spPr>
          <a:xfrm>
            <a:off x="394043" y="378633"/>
            <a:ext cx="682451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800" dirty="0" smtClean="0">
                <a:solidFill>
                  <a:srgbClr val="191515"/>
                </a:solidFill>
                <a:latin typeface="Bookman Old Style" panose="02050604050505020204" pitchFamily="18" charset="0"/>
                <a:sym typeface="Anton"/>
              </a:rPr>
              <a:t>DARBO TIKSLAS</a:t>
            </a:r>
            <a:endParaRPr sz="400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298" y="2312019"/>
            <a:ext cx="8043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Bookman Old Style" panose="02050604050505020204" pitchFamily="18" charset="0"/>
              </a:rPr>
              <a:t>Atskleisti</a:t>
            </a:r>
            <a:r>
              <a:rPr lang="en-US" sz="2800" dirty="0" smtClean="0">
                <a:latin typeface="Bookman Old Style" panose="02050604050505020204" pitchFamily="18" charset="0"/>
              </a:rPr>
              <a:t> </a:t>
            </a:r>
            <a:r>
              <a:rPr lang="lt-LT" sz="2800" dirty="0" smtClean="0">
                <a:latin typeface="Bookman Old Style" panose="02050604050505020204" pitchFamily="18" charset="0"/>
              </a:rPr>
              <a:t>lenkų bendruomenės istoriją </a:t>
            </a:r>
            <a:r>
              <a:rPr lang="lt-LT" sz="2800" dirty="0" smtClean="0">
                <a:latin typeface="Bookman Old Style" panose="02050604050505020204" pitchFamily="18" charset="0"/>
              </a:rPr>
              <a:t>ir daroma įtaka Lietuvai ir Vilniui.</a:t>
            </a:r>
            <a:endParaRPr lang="lt-LT" sz="28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683" y="1196898"/>
            <a:ext cx="514442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893" y="267630"/>
            <a:ext cx="7002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KALENDORIUS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234" y="1182029"/>
            <a:ext cx="4638907" cy="893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77" y="1243000"/>
            <a:ext cx="6928624" cy="3758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137" y="327102"/>
            <a:ext cx="7173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MATEMATINIAI UŽDAVINIAI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1445" y="1789575"/>
            <a:ext cx="673533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1445" y="1819513"/>
            <a:ext cx="77649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 </a:t>
            </a:r>
            <a:r>
              <a:rPr lang="lt-LT" dirty="0">
                <a:latin typeface="Bookman Old Style" panose="02050604050505020204" pitchFamily="18" charset="0"/>
              </a:rPr>
              <a:t>PROPORCIJŲ UŽDAVINYS </a:t>
            </a:r>
          </a:p>
          <a:p>
            <a:endParaRPr lang="lt-LT" dirty="0">
              <a:latin typeface="Bookman Old Style" panose="02050604050505020204" pitchFamily="18" charset="0"/>
            </a:endParaRPr>
          </a:p>
          <a:p>
            <a:r>
              <a:rPr lang="lt-LT" dirty="0">
                <a:latin typeface="Bookman Old Style" panose="02050604050505020204" pitchFamily="18" charset="0"/>
              </a:rPr>
              <a:t>Lenkijoje yra du miestai: Gdanskas ir Poznanė. Gdanske gyvena 470,907 žmonės, iš kurių 18% yra studentai. Poznanėje gyvena 546,859 žmonės, iš kurių 22% yra studentai. Lenkijos vyriausybė skiria 9,600,000 eurų stipendijoms, kurios turi būti paskirstytos studentams proporcingai jų skaičiui kiekviename mieste. </a:t>
            </a:r>
          </a:p>
          <a:p>
            <a:endParaRPr lang="lt-LT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Bookman Old Style" panose="02050604050505020204" pitchFamily="18" charset="0"/>
              </a:rPr>
              <a:t>    Kiek studentų yra kiekviename mieste? </a:t>
            </a:r>
          </a:p>
          <a:p>
            <a:endParaRPr lang="lt-LT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Bookman Old Style" panose="02050604050505020204" pitchFamily="18" charset="0"/>
              </a:rPr>
              <a:t>    Kokia yra studentų proporcija tarp Gdansko ir Poznanės? </a:t>
            </a:r>
          </a:p>
          <a:p>
            <a:endParaRPr lang="lt-LT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Bookman Old Style" panose="02050604050505020204" pitchFamily="18" charset="0"/>
              </a:rPr>
              <a:t>    Kaip turėtų būti paskirstyti 9,600,000 eurų, kad kiekvienam studentui tektų vienoda suma? </a:t>
            </a:r>
          </a:p>
          <a:p>
            <a:endParaRPr lang="lt-LT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Bookman Old Style" panose="02050604050505020204" pitchFamily="18" charset="0"/>
              </a:rPr>
              <a:t>     Kiek eurų vidutiniškai atiteks vienam studentui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1727" y="469838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 panose="02050604050505020204" pitchFamily="18" charset="0"/>
              </a:rPr>
              <a:t>JOK</a:t>
            </a:r>
            <a:r>
              <a:rPr lang="lt-LT" sz="1600" dirty="0" smtClean="0">
                <a:latin typeface="Bookman Old Style" panose="02050604050505020204" pitchFamily="18" charset="0"/>
              </a:rPr>
              <a:t>ŪBAS B. LUKA L</a:t>
            </a:r>
            <a:r>
              <a:rPr lang="lt-LT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838" y="364273"/>
            <a:ext cx="6475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NUOTRAUKA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76" y="364273"/>
            <a:ext cx="2656685" cy="3843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1166" y="4276047"/>
            <a:ext cx="622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 panose="02050604050505020204" pitchFamily="18" charset="0"/>
              </a:rPr>
              <a:t>EMILIJA GON</a:t>
            </a:r>
            <a:r>
              <a:rPr lang="lt-LT" sz="1600" dirty="0" smtClean="0">
                <a:latin typeface="Bookman Old Style" panose="02050604050505020204" pitchFamily="18" charset="0"/>
              </a:rPr>
              <a:t>ČAROVA</a:t>
            </a:r>
          </a:p>
          <a:p>
            <a:r>
              <a:rPr lang="lt-LT" sz="1600" dirty="0" smtClean="0">
                <a:latin typeface="Bookman Old Style" panose="02050604050505020204" pitchFamily="18" charset="0"/>
              </a:rPr>
              <a:t>DOMINYKA INČIRAUSKAITĖ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6838" y="1211766"/>
            <a:ext cx="312234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6" y="1451982"/>
            <a:ext cx="3014546" cy="2260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68" y="3849952"/>
            <a:ext cx="330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 smtClean="0">
                <a:latin typeface="Bookman Old Style" panose="02050604050505020204" pitchFamily="18" charset="0"/>
              </a:rPr>
              <a:t>MARIUS VANDSOE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34" y="312233"/>
            <a:ext cx="4690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FILMUKAS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2234" y="1182029"/>
            <a:ext cx="405904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101" y="289931"/>
            <a:ext cx="3888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IŠVADOS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7101" y="1213261"/>
            <a:ext cx="3605562" cy="2080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87551" y="1583473"/>
            <a:ext cx="55830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ookman Old Style" panose="02050604050505020204" pitchFamily="18" charset="0"/>
              </a:rPr>
              <a:t>1. </a:t>
            </a:r>
            <a:r>
              <a:rPr lang="lt-LT" sz="2000" dirty="0" smtClean="0">
                <a:latin typeface="Bookman Old Style" panose="02050604050505020204" pitchFamily="18" charset="0"/>
              </a:rPr>
              <a:t>Lietuvos lenkai labaisiai paplite pietryčių Lietuvoje</a:t>
            </a:r>
            <a:r>
              <a:rPr lang="en-US" sz="2000" dirty="0" smtClean="0"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en-US" sz="2000" dirty="0" smtClean="0">
                <a:latin typeface="Bookman Old Style" panose="02050604050505020204" pitchFamily="18" charset="0"/>
              </a:rPr>
              <a:t>2.</a:t>
            </a:r>
            <a:r>
              <a:rPr lang="lt-LT" sz="2000" dirty="0">
                <a:latin typeface="Bookman Old Style" panose="02050604050505020204" pitchFamily="18" charset="0"/>
              </a:rPr>
              <a:t> Lenkų bendruomenė Lietuvoje susiduria su ekonominiais ir socialiniais </a:t>
            </a:r>
            <a:r>
              <a:rPr lang="lt-LT" sz="2000" dirty="0" smtClean="0">
                <a:latin typeface="Bookman Old Style" panose="02050604050505020204" pitchFamily="18" charset="0"/>
              </a:rPr>
              <a:t>iššūkiais</a:t>
            </a:r>
            <a:r>
              <a:rPr lang="en-US" sz="2000" dirty="0" smtClean="0"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en-US" sz="2000" dirty="0" smtClean="0">
                <a:latin typeface="Bookman Old Style" panose="02050604050505020204" pitchFamily="18" charset="0"/>
              </a:rPr>
              <a:t>3. L</a:t>
            </a:r>
            <a:r>
              <a:rPr lang="lt-LT" sz="2000" dirty="0" smtClean="0">
                <a:latin typeface="Bookman Old Style" panose="02050604050505020204" pitchFamily="18" charset="0"/>
              </a:rPr>
              <a:t>ietuvos lenkai turi kelis atstovus politikoje.</a:t>
            </a:r>
          </a:p>
          <a:p>
            <a:pPr algn="ctr"/>
            <a:r>
              <a:rPr lang="en-US" sz="2000" dirty="0" smtClean="0">
                <a:latin typeface="Bookman Old Style" panose="02050604050505020204" pitchFamily="18" charset="0"/>
              </a:rPr>
              <a:t>4. </a:t>
            </a:r>
            <a:r>
              <a:rPr lang="lt-LT" sz="2000" dirty="0" smtClean="0">
                <a:latin typeface="Bookman Old Style" panose="02050604050505020204" pitchFamily="18" charset="0"/>
              </a:rPr>
              <a:t>Gausiausiai į Lietuvą lenkai atvyko </a:t>
            </a:r>
            <a:r>
              <a:rPr lang="lt-LT" sz="2000" dirty="0" smtClean="0">
                <a:latin typeface="Bookman Old Style" panose="02050604050505020204" pitchFamily="18" charset="0"/>
              </a:rPr>
              <a:t>XIV amžiuje.</a:t>
            </a:r>
          </a:p>
          <a:p>
            <a:pPr algn="ctr"/>
            <a:r>
              <a:rPr lang="en-US" sz="2000" dirty="0" smtClean="0">
                <a:latin typeface="Bookman Old Style" panose="02050604050505020204" pitchFamily="18" charset="0"/>
              </a:rPr>
              <a:t>5. </a:t>
            </a:r>
            <a:r>
              <a:rPr lang="lt-LT" sz="2000" dirty="0" smtClean="0">
                <a:latin typeface="Bookman Old Style" panose="02050604050505020204" pitchFamily="18" charset="0"/>
              </a:rPr>
              <a:t>Lietuvos lenkai turi nemažai Lietuvą </a:t>
            </a:r>
            <a:r>
              <a:rPr lang="lt-LT" sz="2000" smtClean="0">
                <a:latin typeface="Bookman Old Style" panose="02050604050505020204" pitchFamily="18" charset="0"/>
              </a:rPr>
              <a:t>garsinančių žmonių.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341971" y="1182029"/>
            <a:ext cx="323385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1971" y="304799"/>
            <a:ext cx="3917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dirty="0" smtClean="0">
                <a:latin typeface="Bookman Old Style" panose="02050604050505020204" pitchFamily="18" charset="0"/>
              </a:rPr>
              <a:t>ŠALTINIAI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71" y="1791630"/>
            <a:ext cx="88540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hlinkClick r:id="rId3"/>
              </a:rPr>
              <a:t>https://tmde.lrv.lt/lt/tautiniu-mazumu-kulturos-centrai-ir-tautines-bendrijos/tautiniu-mazumu-organizacijos/lenkai</a:t>
            </a:r>
            <a:r>
              <a:rPr lang="en-US" dirty="0" smtClean="0">
                <a:solidFill>
                  <a:srgbClr val="0070C0"/>
                </a:solidFill>
                <a:hlinkClick r:id="rId3"/>
              </a:rPr>
              <a:t>/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hlinkClick r:id="rId4"/>
              </a:rPr>
              <a:t>https://www.istorija.lt/data/public/uploads/2020/09/lietuvos-etnologija-1221-10-kiti-straipsniai-other-articles-darius-daukc5a1as-lietuvos-lenkai-p.-</a:t>
            </a:r>
            <a:r>
              <a:rPr lang="en-US" dirty="0" smtClean="0">
                <a:solidFill>
                  <a:srgbClr val="0070C0"/>
                </a:solidFill>
                <a:hlinkClick r:id="rId4"/>
              </a:rPr>
              <a:t>167-194.pdf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www.europarl.europa.eu/meetdocs/2014_2019/plmrep/COMMITTEES/PETI/LT/2017/05-03/1123902LT.pdf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89572" y="1985971"/>
            <a:ext cx="711447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475" y="416311"/>
            <a:ext cx="7374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ookman Old Style" panose="02050604050505020204" pitchFamily="18" charset="0"/>
              </a:rPr>
              <a:t>LIETUVOS LENK</a:t>
            </a:r>
            <a:r>
              <a:rPr lang="lt-LT" sz="4800" dirty="0" smtClean="0">
                <a:latin typeface="Bookman Old Style" panose="02050604050505020204" pitchFamily="18" charset="0"/>
              </a:rPr>
              <a:t>Ų PAPLITIMAS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98" y="1317339"/>
            <a:ext cx="4222306" cy="359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6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863" y="349405"/>
            <a:ext cx="651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800" dirty="0" smtClean="0">
                <a:latin typeface="Bookman Old Style" panose="02050604050505020204" pitchFamily="18" charset="0"/>
              </a:rPr>
              <a:t>LENKŲ LIETUVIAI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058" y="1375316"/>
            <a:ext cx="57614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V</a:t>
            </a:r>
            <a:r>
              <a:rPr lang="lt-LT" sz="2800" dirty="0" smtClean="0">
                <a:latin typeface="Bookman Old Style" panose="02050604050505020204" pitchFamily="18" charset="0"/>
              </a:rPr>
              <a:t>iena </a:t>
            </a:r>
            <a:r>
              <a:rPr lang="lt-LT" sz="2800" dirty="0">
                <a:latin typeface="Bookman Old Style" panose="02050604050505020204" pitchFamily="18" charset="0"/>
              </a:rPr>
              <a:t>didžiausių etninių mažumų šalyje, daugiausiai gyvenanti Vilniaus ir pietryčių Lietuvoje. Jie turi ilgą istoriją, siekiančią Lenkijos-Lietuvos uniją, ir išlaiko savo kalbą, tradicijas bei kultūrą. 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9863" y="1141054"/>
            <a:ext cx="6638693" cy="393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0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11" y="126380"/>
            <a:ext cx="8326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800" dirty="0" smtClean="0">
                <a:latin typeface="Bookman Old Style" panose="02050604050505020204" pitchFamily="18" charset="0"/>
              </a:rPr>
              <a:t>EKONOMINĖ IR SOCIALINĖ INTEGRACIJA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727" y="1819513"/>
            <a:ext cx="61183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latin typeface="Bookman Old Style" panose="02050604050505020204" pitchFamily="18" charset="0"/>
              </a:rPr>
              <a:t>Lenkų bendruomenė Lietuvoje susiduria su ekonominiais ir socialiniais iššūkiais, tokiais kaip didesnis nedarbas, skurdas ir kalbos barjerai, tačiau aktyviai prisideda prie šalies kultūrinės ir socialinės įvairovės.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39336" y="1698754"/>
            <a:ext cx="6638693" cy="393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0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12" y="96644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800" dirty="0" smtClean="0">
                <a:latin typeface="Bookman Old Style" panose="02050604050505020204" pitchFamily="18" charset="0"/>
              </a:rPr>
              <a:t>ATSTOVAVIMAS POLITIKOJE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1932" y="2109565"/>
            <a:ext cx="624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dirty="0">
                <a:latin typeface="Bookman Old Style" panose="02050604050505020204" pitchFamily="18" charset="0"/>
              </a:rPr>
              <a:t>Lenkų bendruomenė Lietuvoje turi politinį atstovavimą per „Lenkų rinkimų akciją – Krikščioniškų šeimų sąjungą“, kurios atstovai kovoja už lenkų kalbos ir kultūros teises.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1512" y="1735925"/>
            <a:ext cx="6638693" cy="393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6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3796" y="1190712"/>
            <a:ext cx="4086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Bookman Old Style" panose="02050604050505020204" pitchFamily="18" charset="0"/>
              </a:rPr>
              <a:t>LENK</a:t>
            </a:r>
            <a:r>
              <a:rPr lang="lt-LT" sz="5400" dirty="0" smtClean="0">
                <a:latin typeface="Bookman Old Style" panose="02050604050505020204" pitchFamily="18" charset="0"/>
              </a:rPr>
              <a:t>Ų ATĖJIMAS Į LIETUVĄ</a:t>
            </a:r>
            <a:endParaRPr lang="en-US" sz="5400" dirty="0">
              <a:latin typeface="Bookman Old Style" panose="02050604050505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1180" y="1092820"/>
            <a:ext cx="0" cy="30480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05746" y="1092820"/>
            <a:ext cx="0" cy="30480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76" y="2490439"/>
            <a:ext cx="3817474" cy="253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3" y="124174"/>
            <a:ext cx="3365948" cy="223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64" y="1370496"/>
            <a:ext cx="2247239" cy="288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18" y="395915"/>
            <a:ext cx="2438645" cy="3793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08" y="1062760"/>
            <a:ext cx="2277237" cy="357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5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2054</TotalTime>
  <Words>382</Words>
  <Application>Microsoft Office PowerPoint</Application>
  <PresentationFormat>On-screen Show (16:9)</PresentationFormat>
  <Paragraphs>66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Anton</vt:lpstr>
      <vt:lpstr>Wingdings 3</vt:lpstr>
      <vt:lpstr>Times New Roman</vt:lpstr>
      <vt:lpstr>Century Gothic</vt:lpstr>
      <vt:lpstr>Bookman Old Style</vt:lpstr>
      <vt:lpstr>Arial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58</cp:revision>
  <dcterms:modified xsi:type="dcterms:W3CDTF">2025-01-31T06:30:12Z</dcterms:modified>
</cp:coreProperties>
</file>